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7" r:id="rId2"/>
    <p:sldId id="548" r:id="rId3"/>
    <p:sldId id="549" r:id="rId4"/>
    <p:sldId id="550" r:id="rId5"/>
    <p:sldId id="551" r:id="rId6"/>
    <p:sldId id="552" r:id="rId7"/>
    <p:sldId id="542" r:id="rId8"/>
    <p:sldId id="546" r:id="rId9"/>
    <p:sldId id="266" r:id="rId10"/>
  </p:sldIdLst>
  <p:sldSz cx="12192000" cy="6858000"/>
  <p:notesSz cx="6858000" cy="9144000"/>
  <p:embeddedFontLst>
    <p:embeddedFont>
      <p:font typeface="Akira Expanded" panose="02000800000000000000" pitchFamily="50" charset="0"/>
      <p:bold r:id="rId11"/>
    </p:embeddedFont>
    <p:embeddedFont>
      <p:font typeface="Bungee" pitchFamily="2" charset="0"/>
      <p:regular r:id="rId12"/>
    </p:embeddedFont>
    <p:embeddedFont>
      <p:font typeface="Montserrat" panose="02000505000000020004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Montserrat-Regular" panose="02000505000000020004" pitchFamily="2" charset="0"/>
      <p:regular r:id="rId19"/>
    </p:embeddedFont>
    <p:embeddedFont>
      <p:font typeface="Pacifico" panose="00000500000000000000" pitchFamily="2" charset="0"/>
      <p:regular r:id="rId20"/>
    </p:embeddedFont>
    <p:embeddedFont>
      <p:font typeface="Poppins ExtraBold" panose="00000900000000000000" pitchFamily="2" charset="0"/>
      <p:bold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7"/>
            <p14:sldId id="548"/>
            <p14:sldId id="549"/>
            <p14:sldId id="550"/>
            <p14:sldId id="551"/>
            <p14:sldId id="552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5E9"/>
    <a:srgbClr val="FFE1E5"/>
    <a:srgbClr val="FFEBEE"/>
    <a:srgbClr val="FFE7EA"/>
    <a:srgbClr val="EEF7E5"/>
    <a:srgbClr val="E7F3D9"/>
    <a:srgbClr val="FDF0ED"/>
    <a:srgbClr val="FFE8E5"/>
    <a:srgbClr val="F5EFFF"/>
    <a:srgbClr val="F3E2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53" autoAdjust="0"/>
    <p:restoredTop sz="94660"/>
  </p:normalViewPr>
  <p:slideViewPr>
    <p:cSldViewPr snapToGrid="0">
      <p:cViewPr varScale="1">
        <p:scale>
          <a:sx n="169" d="100"/>
          <a:sy n="169" d="100"/>
        </p:scale>
        <p:origin x="128" y="11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font" Target="fonts/font1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ta Charts Slide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ta Charts Slide_1 (without anima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9347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  <p:sldLayoutId id="214748366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6B52EEBA-164E-4DF8-9105-2D353A4665F9}"/>
              </a:ext>
            </a:extLst>
          </p:cNvPr>
          <p:cNvSpPr/>
          <p:nvPr/>
        </p:nvSpPr>
        <p:spPr>
          <a:xfrm>
            <a:off x="7938135" y="0"/>
            <a:ext cx="4253865" cy="3429000"/>
          </a:xfrm>
          <a:custGeom>
            <a:avLst/>
            <a:gdLst>
              <a:gd name="connsiteX0" fmla="*/ 0 w 4253865"/>
              <a:gd name="connsiteY0" fmla="*/ 0 h 3429000"/>
              <a:gd name="connsiteX1" fmla="*/ 4253865 w 4253865"/>
              <a:gd name="connsiteY1" fmla="*/ 0 h 3429000"/>
              <a:gd name="connsiteX2" fmla="*/ 4253865 w 4253865"/>
              <a:gd name="connsiteY2" fmla="*/ 3429000 h 3429000"/>
              <a:gd name="connsiteX3" fmla="*/ 0 w 4253865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53865" h="3429000">
                <a:moveTo>
                  <a:pt x="0" y="0"/>
                </a:moveTo>
                <a:lnTo>
                  <a:pt x="4253865" y="0"/>
                </a:lnTo>
                <a:lnTo>
                  <a:pt x="4253865" y="3429000"/>
                </a:lnTo>
                <a:lnTo>
                  <a:pt x="0" y="3429000"/>
                </a:ln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FEA78BC-CDE2-4A69-AB3A-C5E710A879A8}"/>
              </a:ext>
            </a:extLst>
          </p:cNvPr>
          <p:cNvSpPr txBox="1"/>
          <p:nvPr/>
        </p:nvSpPr>
        <p:spPr>
          <a:xfrm>
            <a:off x="9528702" y="1091918"/>
            <a:ext cx="1072730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1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87%</a:t>
            </a:r>
          </a:p>
        </p:txBody>
      </p: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46A7DADD-B8F7-4837-A96B-E7B9A8297EB3}"/>
              </a:ext>
            </a:extLst>
          </p:cNvPr>
          <p:cNvGrpSpPr/>
          <p:nvPr/>
        </p:nvGrpSpPr>
        <p:grpSpPr>
          <a:xfrm>
            <a:off x="9082087" y="397478"/>
            <a:ext cx="1965960" cy="1965960"/>
            <a:chOff x="9077086" y="397478"/>
            <a:chExt cx="1965960" cy="1965960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3FB4D558-DB33-4044-A111-17FF0D8FF9FC}"/>
                </a:ext>
              </a:extLst>
            </p:cNvPr>
            <p:cNvSpPr/>
            <p:nvPr/>
          </p:nvSpPr>
          <p:spPr>
            <a:xfrm>
              <a:off x="9078992" y="399383"/>
              <a:ext cx="1962149" cy="1962150"/>
            </a:xfrm>
            <a:custGeom>
              <a:avLst/>
              <a:gdLst>
                <a:gd name="connsiteX0" fmla="*/ 981074 w 1962149"/>
                <a:gd name="connsiteY0" fmla="*/ 0 h 1962150"/>
                <a:gd name="connsiteX1" fmla="*/ 0 w 1962149"/>
                <a:gd name="connsiteY1" fmla="*/ 981075 h 1962150"/>
                <a:gd name="connsiteX2" fmla="*/ 981074 w 1962149"/>
                <a:gd name="connsiteY2" fmla="*/ 1962150 h 1962150"/>
                <a:gd name="connsiteX3" fmla="*/ 1962149 w 1962149"/>
                <a:gd name="connsiteY3" fmla="*/ 981075 h 1962150"/>
                <a:gd name="connsiteX4" fmla="*/ 981074 w 1962149"/>
                <a:gd name="connsiteY4" fmla="*/ 0 h 1962150"/>
                <a:gd name="connsiteX5" fmla="*/ 981074 w 1962149"/>
                <a:gd name="connsiteY5" fmla="*/ 1752600 h 1962150"/>
                <a:gd name="connsiteX6" fmla="*/ 209550 w 1962149"/>
                <a:gd name="connsiteY6" fmla="*/ 981075 h 1962150"/>
                <a:gd name="connsiteX7" fmla="*/ 981074 w 1962149"/>
                <a:gd name="connsiteY7" fmla="*/ 209550 h 1962150"/>
                <a:gd name="connsiteX8" fmla="*/ 1752599 w 1962149"/>
                <a:gd name="connsiteY8" fmla="*/ 981075 h 1962150"/>
                <a:gd name="connsiteX9" fmla="*/ 981074 w 1962149"/>
                <a:gd name="connsiteY9" fmla="*/ 1752600 h 1962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2149" h="1962150">
                  <a:moveTo>
                    <a:pt x="981074" y="0"/>
                  </a:moveTo>
                  <a:cubicBezTo>
                    <a:pt x="439245" y="0"/>
                    <a:pt x="0" y="439243"/>
                    <a:pt x="0" y="981075"/>
                  </a:cubicBezTo>
                  <a:cubicBezTo>
                    <a:pt x="0" y="1522905"/>
                    <a:pt x="439245" y="1962150"/>
                    <a:pt x="981074" y="1962150"/>
                  </a:cubicBezTo>
                  <a:cubicBezTo>
                    <a:pt x="1522952" y="1962150"/>
                    <a:pt x="1962149" y="1522905"/>
                    <a:pt x="1962149" y="981075"/>
                  </a:cubicBezTo>
                  <a:cubicBezTo>
                    <a:pt x="1961483" y="439503"/>
                    <a:pt x="1522666" y="630"/>
                    <a:pt x="981074" y="0"/>
                  </a:cubicBezTo>
                  <a:close/>
                  <a:moveTo>
                    <a:pt x="981074" y="1752600"/>
                  </a:moveTo>
                  <a:cubicBezTo>
                    <a:pt x="554926" y="1752600"/>
                    <a:pt x="209550" y="1407176"/>
                    <a:pt x="209550" y="981075"/>
                  </a:cubicBezTo>
                  <a:cubicBezTo>
                    <a:pt x="209550" y="554974"/>
                    <a:pt x="554926" y="209550"/>
                    <a:pt x="981074" y="209550"/>
                  </a:cubicBezTo>
                  <a:cubicBezTo>
                    <a:pt x="1407223" y="209550"/>
                    <a:pt x="1752599" y="554974"/>
                    <a:pt x="1752599" y="981075"/>
                  </a:cubicBezTo>
                  <a:cubicBezTo>
                    <a:pt x="1752599" y="1407176"/>
                    <a:pt x="1407223" y="1752600"/>
                    <a:pt x="981074" y="1752600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Block Arc 133">
              <a:extLst>
                <a:ext uri="{FF2B5EF4-FFF2-40B4-BE49-F238E27FC236}">
                  <a16:creationId xmlns:a16="http://schemas.microsoft.com/office/drawing/2014/main" id="{69595C7A-C55F-4629-BE27-712BE3877033}"/>
                </a:ext>
              </a:extLst>
            </p:cNvPr>
            <p:cNvSpPr/>
            <p:nvPr/>
          </p:nvSpPr>
          <p:spPr>
            <a:xfrm>
              <a:off x="9077086" y="397478"/>
              <a:ext cx="1965960" cy="1965960"/>
            </a:xfrm>
            <a:prstGeom prst="blockArc">
              <a:avLst>
                <a:gd name="adj1" fmla="val 16193806"/>
                <a:gd name="adj2" fmla="val 11557233"/>
                <a:gd name="adj3" fmla="val 10787"/>
              </a:avLst>
            </a:pr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CD5D3826-1B15-4438-8874-DE5A2EC979A8}"/>
              </a:ext>
            </a:extLst>
          </p:cNvPr>
          <p:cNvSpPr txBox="1"/>
          <p:nvPr/>
        </p:nvSpPr>
        <p:spPr>
          <a:xfrm>
            <a:off x="8730407" y="2506821"/>
            <a:ext cx="2669321" cy="561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900"/>
              </a:lnSpc>
            </a:pPr>
            <a:r>
              <a:rPr lang="en-US" sz="13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</a:t>
            </a:r>
          </a:p>
          <a:p>
            <a:pPr algn="ctr">
              <a:lnSpc>
                <a:spcPts val="1900"/>
              </a:lnSpc>
            </a:pPr>
            <a:r>
              <a:rPr lang="en-US" sz="13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Topic</a:t>
            </a:r>
            <a:endParaRPr lang="en-US" sz="135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7C9F3A28-3159-4163-97C1-06BC81201A8B}"/>
              </a:ext>
            </a:extLst>
          </p:cNvPr>
          <p:cNvSpPr/>
          <p:nvPr/>
        </p:nvSpPr>
        <p:spPr>
          <a:xfrm>
            <a:off x="7938135" y="3429000"/>
            <a:ext cx="4253865" cy="3429000"/>
          </a:xfrm>
          <a:custGeom>
            <a:avLst/>
            <a:gdLst>
              <a:gd name="connsiteX0" fmla="*/ 0 w 4253865"/>
              <a:gd name="connsiteY0" fmla="*/ 0 h 3429000"/>
              <a:gd name="connsiteX1" fmla="*/ 4253865 w 4253865"/>
              <a:gd name="connsiteY1" fmla="*/ 0 h 3429000"/>
              <a:gd name="connsiteX2" fmla="*/ 4253865 w 4253865"/>
              <a:gd name="connsiteY2" fmla="*/ 3429000 h 3429000"/>
              <a:gd name="connsiteX3" fmla="*/ 0 w 4253865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53865" h="3429000">
                <a:moveTo>
                  <a:pt x="0" y="0"/>
                </a:moveTo>
                <a:lnTo>
                  <a:pt x="4253865" y="0"/>
                </a:lnTo>
                <a:lnTo>
                  <a:pt x="4253865" y="3429000"/>
                </a:lnTo>
                <a:lnTo>
                  <a:pt x="0" y="3429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2D3F37C2-C9B1-4DD1-8A27-93ABEB76450A}"/>
              </a:ext>
            </a:extLst>
          </p:cNvPr>
          <p:cNvSpPr/>
          <p:nvPr/>
        </p:nvSpPr>
        <p:spPr>
          <a:xfrm>
            <a:off x="415670" y="1937004"/>
            <a:ext cx="6421469" cy="243173"/>
          </a:xfrm>
          <a:custGeom>
            <a:avLst/>
            <a:gdLst>
              <a:gd name="connsiteX0" fmla="*/ 0 w 6421469"/>
              <a:gd name="connsiteY0" fmla="*/ 0 h 243173"/>
              <a:gd name="connsiteX1" fmla="*/ 6421469 w 6421469"/>
              <a:gd name="connsiteY1" fmla="*/ 0 h 243173"/>
              <a:gd name="connsiteX2" fmla="*/ 6421469 w 6421469"/>
              <a:gd name="connsiteY2" fmla="*/ 243173 h 243173"/>
              <a:gd name="connsiteX3" fmla="*/ 0 w 6421469"/>
              <a:gd name="connsiteY3" fmla="*/ 243173 h 243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21469" h="243173">
                <a:moveTo>
                  <a:pt x="0" y="0"/>
                </a:moveTo>
                <a:lnTo>
                  <a:pt x="6421469" y="0"/>
                </a:lnTo>
                <a:lnTo>
                  <a:pt x="6421469" y="243173"/>
                </a:lnTo>
                <a:lnTo>
                  <a:pt x="0" y="243173"/>
                </a:lnTo>
                <a:close/>
              </a:path>
            </a:pathLst>
          </a:custGeom>
          <a:gradFill flip="none" rotWithShape="1"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027CCB1-FB1F-41EF-B0F2-E9F08DF1844B}"/>
              </a:ext>
            </a:extLst>
          </p:cNvPr>
          <p:cNvSpPr txBox="1"/>
          <p:nvPr/>
        </p:nvSpPr>
        <p:spPr>
          <a:xfrm>
            <a:off x="9553645" y="4519123"/>
            <a:ext cx="1022844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150" spc="-63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75%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B864E07-B362-4C1B-8A61-E35E3DD388DE}"/>
              </a:ext>
            </a:extLst>
          </p:cNvPr>
          <p:cNvSpPr txBox="1"/>
          <p:nvPr/>
        </p:nvSpPr>
        <p:spPr>
          <a:xfrm>
            <a:off x="407670" y="897159"/>
            <a:ext cx="6497291" cy="13157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7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See How Much We’ve</a:t>
            </a:r>
          </a:p>
          <a:p>
            <a:pPr algn="l"/>
            <a:r>
              <a:rPr lang="en-US" sz="3975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Completed with Charts</a:t>
            </a:r>
            <a:endParaRPr lang="en-US" sz="3975" spc="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5A30CF9-4314-4FFC-89DD-5C12C81AB549}"/>
              </a:ext>
            </a:extLst>
          </p:cNvPr>
          <p:cNvSpPr txBox="1"/>
          <p:nvPr/>
        </p:nvSpPr>
        <p:spPr>
          <a:xfrm>
            <a:off x="407670" y="591597"/>
            <a:ext cx="311495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spc="0" baseline="0" dirty="0">
                <a:solidFill>
                  <a:schemeClr val="bg2">
                    <a:lumMod val="25000"/>
                  </a:schemeClr>
                </a:solidFill>
                <a:latin typeface="Montserrat-Regular"/>
                <a:sym typeface="Montserrat-Regular"/>
                <a:rtl val="0"/>
              </a:rPr>
              <a:t>Progress Report with </a:t>
            </a:r>
            <a:r>
              <a:rPr lang="en-US" sz="135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-Regular"/>
                <a:sym typeface="Montserrat-Regular"/>
                <a:rtl val="0"/>
              </a:rPr>
              <a:t>Data Charts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5902F40-BF07-44C1-BBD6-FA3B3F002E62}"/>
              </a:ext>
            </a:extLst>
          </p:cNvPr>
          <p:cNvSpPr txBox="1"/>
          <p:nvPr/>
        </p:nvSpPr>
        <p:spPr>
          <a:xfrm>
            <a:off x="407670" y="2268569"/>
            <a:ext cx="6636753" cy="5390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 Above Topic this</a:t>
            </a:r>
          </a:p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is Just a Demo Consider Replacing these Texts with Your Own</a:t>
            </a:r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6B78B828-7892-495A-89A1-F46CA4192EDE}"/>
              </a:ext>
            </a:extLst>
          </p:cNvPr>
          <p:cNvSpPr/>
          <p:nvPr/>
        </p:nvSpPr>
        <p:spPr>
          <a:xfrm>
            <a:off x="0" y="3429000"/>
            <a:ext cx="7938135" cy="3429000"/>
          </a:xfrm>
          <a:custGeom>
            <a:avLst/>
            <a:gdLst>
              <a:gd name="connsiteX0" fmla="*/ 0 w 7938135"/>
              <a:gd name="connsiteY0" fmla="*/ 0 h 3429000"/>
              <a:gd name="connsiteX1" fmla="*/ 7938135 w 7938135"/>
              <a:gd name="connsiteY1" fmla="*/ 0 h 3429000"/>
              <a:gd name="connsiteX2" fmla="*/ 7938135 w 7938135"/>
              <a:gd name="connsiteY2" fmla="*/ 3429000 h 3429000"/>
              <a:gd name="connsiteX3" fmla="*/ 0 w 7938135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938135" h="3429000">
                <a:moveTo>
                  <a:pt x="0" y="0"/>
                </a:moveTo>
                <a:lnTo>
                  <a:pt x="7938135" y="0"/>
                </a:lnTo>
                <a:lnTo>
                  <a:pt x="7938135" y="3429000"/>
                </a:lnTo>
                <a:lnTo>
                  <a:pt x="0" y="3429000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AA345F28-2C81-4B1E-B650-9D7930FE7D23}"/>
              </a:ext>
            </a:extLst>
          </p:cNvPr>
          <p:cNvSpPr txBox="1"/>
          <p:nvPr/>
        </p:nvSpPr>
        <p:spPr>
          <a:xfrm>
            <a:off x="508920" y="3974020"/>
            <a:ext cx="16433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345 M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CC0A5BE6-FDFA-4731-B51C-B053DFDD6B04}"/>
              </a:ext>
            </a:extLst>
          </p:cNvPr>
          <p:cNvSpPr txBox="1"/>
          <p:nvPr/>
        </p:nvSpPr>
        <p:spPr>
          <a:xfrm>
            <a:off x="507111" y="4716780"/>
            <a:ext cx="2018501" cy="7127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ts val="2500"/>
              </a:lnSpc>
            </a:pPr>
            <a:r>
              <a:rPr lang="en-US" sz="1875" baseline="0" dirty="0">
                <a:solidFill>
                  <a:schemeClr val="bg1"/>
                </a:solidFill>
                <a:latin typeface="Montserrat-Regular"/>
                <a:sym typeface="Montserrat-Regular"/>
                <a:rtl val="0"/>
              </a:rPr>
              <a:t>Total Allocated</a:t>
            </a:r>
          </a:p>
          <a:p>
            <a:pPr algn="l">
              <a:lnSpc>
                <a:spcPts val="2500"/>
              </a:lnSpc>
            </a:pPr>
            <a:r>
              <a:rPr lang="en-US" sz="1875" dirty="0">
                <a:solidFill>
                  <a:schemeClr val="bg1"/>
                </a:solidFill>
                <a:latin typeface="Montserrat-Regular"/>
                <a:sym typeface="Montserrat-Regular"/>
                <a:rtl val="0"/>
              </a:rPr>
              <a:t>Amount</a:t>
            </a:r>
            <a:endParaRPr lang="en-US" sz="1875" baseline="0" dirty="0">
              <a:solidFill>
                <a:schemeClr val="bg1"/>
              </a:solidFill>
              <a:latin typeface="Montserrat-Regular"/>
              <a:sym typeface="Montserrat-Regular"/>
              <a:rtl val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9FD20DC5-3328-4835-94B1-42AB46E2036B}"/>
              </a:ext>
            </a:extLst>
          </p:cNvPr>
          <p:cNvSpPr txBox="1"/>
          <p:nvPr/>
        </p:nvSpPr>
        <p:spPr>
          <a:xfrm>
            <a:off x="2988945" y="3972020"/>
            <a:ext cx="1965603" cy="634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525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4 Years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8021353B-686B-490D-AFCA-15131D730EE7}"/>
              </a:ext>
            </a:extLst>
          </p:cNvPr>
          <p:cNvSpPr txBox="1"/>
          <p:nvPr/>
        </p:nvSpPr>
        <p:spPr>
          <a:xfrm>
            <a:off x="2977800" y="4714303"/>
            <a:ext cx="2097049" cy="6694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>
              <a:lnSpc>
                <a:spcPts val="2500"/>
              </a:lnSpc>
              <a:defRPr sz="1875" baseline="0">
                <a:solidFill>
                  <a:srgbClr val="FFFFFF"/>
                </a:solidFill>
                <a:latin typeface="Montserrat-Regular"/>
                <a:rtl val="0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sym typeface="Montserrat-Regular"/>
              </a:rPr>
              <a:t>Estimated Time</a:t>
            </a:r>
          </a:p>
          <a:p>
            <a:r>
              <a:rPr lang="en-US" dirty="0">
                <a:solidFill>
                  <a:schemeClr val="bg1"/>
                </a:solidFill>
                <a:sym typeface="Montserrat-Regular"/>
              </a:rPr>
              <a:t>Duration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CF51D3D7-D2A8-4A99-8C63-80FD8F4E8AF0}"/>
              </a:ext>
            </a:extLst>
          </p:cNvPr>
          <p:cNvSpPr txBox="1"/>
          <p:nvPr/>
        </p:nvSpPr>
        <p:spPr>
          <a:xfrm>
            <a:off x="5549265" y="3973068"/>
            <a:ext cx="1487908" cy="634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525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137 M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E16E8407-BCA2-4869-840F-39FD80A48C1F}"/>
              </a:ext>
            </a:extLst>
          </p:cNvPr>
          <p:cNvSpPr txBox="1"/>
          <p:nvPr/>
        </p:nvSpPr>
        <p:spPr>
          <a:xfrm>
            <a:off x="5542407" y="4713255"/>
            <a:ext cx="1914307" cy="6694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>
              <a:lnSpc>
                <a:spcPts val="2500"/>
              </a:lnSpc>
              <a:defRPr sz="1875" baseline="0">
                <a:solidFill>
                  <a:srgbClr val="FFFFFF"/>
                </a:solidFill>
                <a:latin typeface="Montserrat-Regular"/>
                <a:rtl val="0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sym typeface="Montserrat-Regular"/>
              </a:rPr>
              <a:t>Cash On Hand</a:t>
            </a:r>
          </a:p>
          <a:p>
            <a:r>
              <a:rPr lang="en-US" dirty="0">
                <a:solidFill>
                  <a:schemeClr val="bg1"/>
                </a:solidFill>
                <a:sym typeface="Montserrat-Regular"/>
              </a:rPr>
              <a:t>to Use</a:t>
            </a:r>
          </a:p>
        </p:txBody>
      </p:sp>
      <p:sp>
        <p:nvSpPr>
          <p:cNvPr id="112" name="Freeform: Shape 111">
            <a:extLst>
              <a:ext uri="{FF2B5EF4-FFF2-40B4-BE49-F238E27FC236}">
                <a16:creationId xmlns:a16="http://schemas.microsoft.com/office/drawing/2014/main" id="{4BC39612-27BA-45CB-8C92-9E232753B920}"/>
              </a:ext>
            </a:extLst>
          </p:cNvPr>
          <p:cNvSpPr/>
          <p:nvPr/>
        </p:nvSpPr>
        <p:spPr>
          <a:xfrm>
            <a:off x="2685573" y="3950874"/>
            <a:ext cx="9525" cy="1583912"/>
          </a:xfrm>
          <a:custGeom>
            <a:avLst/>
            <a:gdLst>
              <a:gd name="connsiteX0" fmla="*/ 0 w 9525"/>
              <a:gd name="connsiteY0" fmla="*/ 0 h 1583912"/>
              <a:gd name="connsiteX1" fmla="*/ 9525 w 9525"/>
              <a:gd name="connsiteY1" fmla="*/ 0 h 1583912"/>
              <a:gd name="connsiteX2" fmla="*/ 9525 w 9525"/>
              <a:gd name="connsiteY2" fmla="*/ 1583912 h 1583912"/>
              <a:gd name="connsiteX3" fmla="*/ 0 w 9525"/>
              <a:gd name="connsiteY3" fmla="*/ 1583912 h 1583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25" h="1583912">
                <a:moveTo>
                  <a:pt x="0" y="0"/>
                </a:moveTo>
                <a:lnTo>
                  <a:pt x="9525" y="0"/>
                </a:lnTo>
                <a:lnTo>
                  <a:pt x="9525" y="1583912"/>
                </a:lnTo>
                <a:lnTo>
                  <a:pt x="0" y="158391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5" name="Freeform: Shape 114">
            <a:extLst>
              <a:ext uri="{FF2B5EF4-FFF2-40B4-BE49-F238E27FC236}">
                <a16:creationId xmlns:a16="http://schemas.microsoft.com/office/drawing/2014/main" id="{25593777-99DA-47D0-AF8E-B84CEB8EF203}"/>
              </a:ext>
            </a:extLst>
          </p:cNvPr>
          <p:cNvSpPr/>
          <p:nvPr/>
        </p:nvSpPr>
        <p:spPr>
          <a:xfrm>
            <a:off x="5248370" y="3950874"/>
            <a:ext cx="9525" cy="1583912"/>
          </a:xfrm>
          <a:custGeom>
            <a:avLst/>
            <a:gdLst>
              <a:gd name="connsiteX0" fmla="*/ 0 w 9525"/>
              <a:gd name="connsiteY0" fmla="*/ 0 h 1583912"/>
              <a:gd name="connsiteX1" fmla="*/ 9525 w 9525"/>
              <a:gd name="connsiteY1" fmla="*/ 0 h 1583912"/>
              <a:gd name="connsiteX2" fmla="*/ 9525 w 9525"/>
              <a:gd name="connsiteY2" fmla="*/ 1583912 h 1583912"/>
              <a:gd name="connsiteX3" fmla="*/ 0 w 9525"/>
              <a:gd name="connsiteY3" fmla="*/ 1583912 h 1583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25" h="1583912">
                <a:moveTo>
                  <a:pt x="0" y="0"/>
                </a:moveTo>
                <a:lnTo>
                  <a:pt x="9525" y="0"/>
                </a:lnTo>
                <a:lnTo>
                  <a:pt x="9525" y="1583912"/>
                </a:lnTo>
                <a:lnTo>
                  <a:pt x="0" y="158391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1DF46891-4034-4830-87C5-AB34D5D9B632}"/>
              </a:ext>
            </a:extLst>
          </p:cNvPr>
          <p:cNvGrpSpPr/>
          <p:nvPr/>
        </p:nvGrpSpPr>
        <p:grpSpPr>
          <a:xfrm>
            <a:off x="9082087" y="3824683"/>
            <a:ext cx="1965960" cy="1965960"/>
            <a:chOff x="9076529" y="3824683"/>
            <a:chExt cx="1965960" cy="196596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8AD5D5D9-82ED-4DEA-B524-5F2F2338C512}"/>
                </a:ext>
              </a:extLst>
            </p:cNvPr>
            <p:cNvSpPr/>
            <p:nvPr/>
          </p:nvSpPr>
          <p:spPr>
            <a:xfrm>
              <a:off x="9078435" y="3826588"/>
              <a:ext cx="1962149" cy="1962150"/>
            </a:xfrm>
            <a:custGeom>
              <a:avLst/>
              <a:gdLst>
                <a:gd name="connsiteX0" fmla="*/ 981074 w 1962149"/>
                <a:gd name="connsiteY0" fmla="*/ 0 h 1962150"/>
                <a:gd name="connsiteX1" fmla="*/ 0 w 1962149"/>
                <a:gd name="connsiteY1" fmla="*/ 981075 h 1962150"/>
                <a:gd name="connsiteX2" fmla="*/ 981074 w 1962149"/>
                <a:gd name="connsiteY2" fmla="*/ 1962150 h 1962150"/>
                <a:gd name="connsiteX3" fmla="*/ 1962149 w 1962149"/>
                <a:gd name="connsiteY3" fmla="*/ 981075 h 1962150"/>
                <a:gd name="connsiteX4" fmla="*/ 981074 w 1962149"/>
                <a:gd name="connsiteY4" fmla="*/ 0 h 1962150"/>
                <a:gd name="connsiteX5" fmla="*/ 981074 w 1962149"/>
                <a:gd name="connsiteY5" fmla="*/ 1752600 h 1962150"/>
                <a:gd name="connsiteX6" fmla="*/ 209550 w 1962149"/>
                <a:gd name="connsiteY6" fmla="*/ 981075 h 1962150"/>
                <a:gd name="connsiteX7" fmla="*/ 981074 w 1962149"/>
                <a:gd name="connsiteY7" fmla="*/ 209550 h 1962150"/>
                <a:gd name="connsiteX8" fmla="*/ 1752599 w 1962149"/>
                <a:gd name="connsiteY8" fmla="*/ 981075 h 1962150"/>
                <a:gd name="connsiteX9" fmla="*/ 981074 w 1962149"/>
                <a:gd name="connsiteY9" fmla="*/ 1752600 h 1962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2149" h="1962150">
                  <a:moveTo>
                    <a:pt x="981074" y="0"/>
                  </a:moveTo>
                  <a:cubicBezTo>
                    <a:pt x="439245" y="0"/>
                    <a:pt x="0" y="439245"/>
                    <a:pt x="0" y="981075"/>
                  </a:cubicBezTo>
                  <a:cubicBezTo>
                    <a:pt x="0" y="1522905"/>
                    <a:pt x="439245" y="1962150"/>
                    <a:pt x="981074" y="1962150"/>
                  </a:cubicBezTo>
                  <a:cubicBezTo>
                    <a:pt x="1522952" y="1962150"/>
                    <a:pt x="1962149" y="1522905"/>
                    <a:pt x="1962149" y="981075"/>
                  </a:cubicBezTo>
                  <a:cubicBezTo>
                    <a:pt x="1961483" y="439503"/>
                    <a:pt x="1522666" y="629"/>
                    <a:pt x="981074" y="0"/>
                  </a:cubicBezTo>
                  <a:close/>
                  <a:moveTo>
                    <a:pt x="981074" y="1752600"/>
                  </a:moveTo>
                  <a:cubicBezTo>
                    <a:pt x="554926" y="1752600"/>
                    <a:pt x="209550" y="1407176"/>
                    <a:pt x="209550" y="981075"/>
                  </a:cubicBezTo>
                  <a:cubicBezTo>
                    <a:pt x="209550" y="554974"/>
                    <a:pt x="554926" y="209550"/>
                    <a:pt x="981074" y="209550"/>
                  </a:cubicBezTo>
                  <a:cubicBezTo>
                    <a:pt x="1407223" y="209550"/>
                    <a:pt x="1752599" y="554974"/>
                    <a:pt x="1752599" y="981075"/>
                  </a:cubicBezTo>
                  <a:cubicBezTo>
                    <a:pt x="1752599" y="1407176"/>
                    <a:pt x="1407223" y="1752600"/>
                    <a:pt x="981074" y="1752600"/>
                  </a:cubicBezTo>
                  <a:close/>
                </a:path>
              </a:pathLst>
            </a:custGeom>
            <a:gradFill>
              <a:gsLst>
                <a:gs pos="0">
                  <a:srgbClr val="E2E9FE"/>
                </a:gs>
                <a:gs pos="100000">
                  <a:srgbClr val="EFF4FF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Block Arc 134">
              <a:extLst>
                <a:ext uri="{FF2B5EF4-FFF2-40B4-BE49-F238E27FC236}">
                  <a16:creationId xmlns:a16="http://schemas.microsoft.com/office/drawing/2014/main" id="{DBD65323-6B00-4BAE-8074-DA1415030F8F}"/>
                </a:ext>
              </a:extLst>
            </p:cNvPr>
            <p:cNvSpPr/>
            <p:nvPr/>
          </p:nvSpPr>
          <p:spPr>
            <a:xfrm rot="20627058">
              <a:off x="9076529" y="3824683"/>
              <a:ext cx="1965960" cy="1965960"/>
            </a:xfrm>
            <a:prstGeom prst="blockArc">
              <a:avLst>
                <a:gd name="adj1" fmla="val 17162286"/>
                <a:gd name="adj2" fmla="val 11557233"/>
                <a:gd name="adj3" fmla="val 10787"/>
              </a:avLst>
            </a:prstGeom>
            <a:gradFill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t="100000" r="10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39" name="TextBox 138">
            <a:extLst>
              <a:ext uri="{FF2B5EF4-FFF2-40B4-BE49-F238E27FC236}">
                <a16:creationId xmlns:a16="http://schemas.microsoft.com/office/drawing/2014/main" id="{4AD7C088-8E78-4AD8-8F83-C3DAD66C7A74}"/>
              </a:ext>
            </a:extLst>
          </p:cNvPr>
          <p:cNvSpPr txBox="1"/>
          <p:nvPr/>
        </p:nvSpPr>
        <p:spPr>
          <a:xfrm>
            <a:off x="8730407" y="5937266"/>
            <a:ext cx="2669321" cy="561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900"/>
              </a:lnSpc>
            </a:pPr>
            <a:r>
              <a:rPr lang="en-US" sz="13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</a:t>
            </a:r>
          </a:p>
          <a:p>
            <a:pPr algn="ctr">
              <a:lnSpc>
                <a:spcPts val="1900"/>
              </a:lnSpc>
            </a:pPr>
            <a:r>
              <a:rPr lang="en-US" sz="13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Topic</a:t>
            </a:r>
            <a:endParaRPr lang="en-US" sz="135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28C85BFF-C892-4818-8E4E-704F0589EDCE}"/>
              </a:ext>
            </a:extLst>
          </p:cNvPr>
          <p:cNvSpPr txBox="1"/>
          <p:nvPr/>
        </p:nvSpPr>
        <p:spPr>
          <a:xfrm>
            <a:off x="501777" y="5824917"/>
            <a:ext cx="7251573" cy="560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34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Should Write Some Brief Information Text to Explain the Above Topic</a:t>
            </a:r>
          </a:p>
          <a:p>
            <a:pPr>
              <a:lnSpc>
                <a:spcPts val="1900"/>
              </a:lnSpc>
            </a:pPr>
            <a:r>
              <a:rPr lang="en-US" sz="134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this is Just a Demo So Consider Replacing these Texts with Your Own</a:t>
            </a: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AEFD5590-FB06-4425-A82D-978F47BD2396}"/>
              </a:ext>
            </a:extLst>
          </p:cNvPr>
          <p:cNvSpPr/>
          <p:nvPr/>
        </p:nvSpPr>
        <p:spPr>
          <a:xfrm>
            <a:off x="1" y="0"/>
            <a:ext cx="413764" cy="3429000"/>
          </a:xfrm>
          <a:custGeom>
            <a:avLst/>
            <a:gdLst>
              <a:gd name="connsiteX0" fmla="*/ 0 w 4253865"/>
              <a:gd name="connsiteY0" fmla="*/ 0 h 3429000"/>
              <a:gd name="connsiteX1" fmla="*/ 4253865 w 4253865"/>
              <a:gd name="connsiteY1" fmla="*/ 0 h 3429000"/>
              <a:gd name="connsiteX2" fmla="*/ 4253865 w 4253865"/>
              <a:gd name="connsiteY2" fmla="*/ 3429000 h 3429000"/>
              <a:gd name="connsiteX3" fmla="*/ 0 w 4253865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53865" h="3429000">
                <a:moveTo>
                  <a:pt x="0" y="0"/>
                </a:moveTo>
                <a:lnTo>
                  <a:pt x="4253865" y="0"/>
                </a:lnTo>
                <a:lnTo>
                  <a:pt x="4253865" y="3429000"/>
                </a:lnTo>
                <a:lnTo>
                  <a:pt x="0" y="3429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decel="46667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1" decel="46667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1" decel="46667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decel="46667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5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5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7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7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5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75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52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" presetClass="entr" presetSubtype="8" decel="46667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6" grpId="0"/>
      <p:bldP spid="138" grpId="0"/>
      <p:bldP spid="5" grpId="0" animBg="1"/>
      <p:bldP spid="30" grpId="0"/>
      <p:bldP spid="35" grpId="0"/>
      <p:bldP spid="51" grpId="0"/>
      <p:bldP spid="57" grpId="0"/>
      <p:bldP spid="72" grpId="0" animBg="1"/>
      <p:bldP spid="73" grpId="0"/>
      <p:bldP spid="76" grpId="0"/>
      <p:bldP spid="85" grpId="0"/>
      <p:bldP spid="91" grpId="0"/>
      <p:bldP spid="100" grpId="0"/>
      <p:bldP spid="103" grpId="0"/>
      <p:bldP spid="112" grpId="0" animBg="1"/>
      <p:bldP spid="115" grpId="0" animBg="1"/>
      <p:bldP spid="139" grpId="0"/>
      <p:bldP spid="14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6B52EEBA-164E-4DF8-9105-2D353A4665F9}"/>
              </a:ext>
            </a:extLst>
          </p:cNvPr>
          <p:cNvSpPr/>
          <p:nvPr/>
        </p:nvSpPr>
        <p:spPr>
          <a:xfrm>
            <a:off x="7938135" y="0"/>
            <a:ext cx="4253865" cy="3429000"/>
          </a:xfrm>
          <a:custGeom>
            <a:avLst/>
            <a:gdLst>
              <a:gd name="connsiteX0" fmla="*/ 0 w 4253865"/>
              <a:gd name="connsiteY0" fmla="*/ 0 h 3429000"/>
              <a:gd name="connsiteX1" fmla="*/ 4253865 w 4253865"/>
              <a:gd name="connsiteY1" fmla="*/ 0 h 3429000"/>
              <a:gd name="connsiteX2" fmla="*/ 4253865 w 4253865"/>
              <a:gd name="connsiteY2" fmla="*/ 3429000 h 3429000"/>
              <a:gd name="connsiteX3" fmla="*/ 0 w 4253865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53865" h="3429000">
                <a:moveTo>
                  <a:pt x="0" y="0"/>
                </a:moveTo>
                <a:lnTo>
                  <a:pt x="4253865" y="0"/>
                </a:lnTo>
                <a:lnTo>
                  <a:pt x="4253865" y="3429000"/>
                </a:lnTo>
                <a:lnTo>
                  <a:pt x="0" y="3429000"/>
                </a:lnTo>
                <a:close/>
              </a:path>
            </a:pathLst>
          </a:custGeom>
          <a:gradFill>
            <a:gsLst>
              <a:gs pos="0">
                <a:srgbClr val="FFF0E1"/>
              </a:gs>
              <a:gs pos="100000">
                <a:srgbClr val="FFF4E1"/>
              </a:gs>
            </a:gsLst>
            <a:path path="circle">
              <a:fillToRect l="100000" b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FEA78BC-CDE2-4A69-AB3A-C5E710A879A8}"/>
              </a:ext>
            </a:extLst>
          </p:cNvPr>
          <p:cNvSpPr txBox="1"/>
          <p:nvPr/>
        </p:nvSpPr>
        <p:spPr>
          <a:xfrm>
            <a:off x="9528702" y="1091918"/>
            <a:ext cx="1072730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1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87%</a:t>
            </a:r>
          </a:p>
        </p:txBody>
      </p: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46A7DADD-B8F7-4837-A96B-E7B9A8297EB3}"/>
              </a:ext>
            </a:extLst>
          </p:cNvPr>
          <p:cNvGrpSpPr/>
          <p:nvPr/>
        </p:nvGrpSpPr>
        <p:grpSpPr>
          <a:xfrm>
            <a:off x="9082087" y="397478"/>
            <a:ext cx="1965960" cy="1965960"/>
            <a:chOff x="9077086" y="397478"/>
            <a:chExt cx="1965960" cy="1965960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3FB4D558-DB33-4044-A111-17FF0D8FF9FC}"/>
                </a:ext>
              </a:extLst>
            </p:cNvPr>
            <p:cNvSpPr/>
            <p:nvPr/>
          </p:nvSpPr>
          <p:spPr>
            <a:xfrm>
              <a:off x="9078992" y="399383"/>
              <a:ext cx="1962149" cy="1962150"/>
            </a:xfrm>
            <a:custGeom>
              <a:avLst/>
              <a:gdLst>
                <a:gd name="connsiteX0" fmla="*/ 981074 w 1962149"/>
                <a:gd name="connsiteY0" fmla="*/ 0 h 1962150"/>
                <a:gd name="connsiteX1" fmla="*/ 0 w 1962149"/>
                <a:gd name="connsiteY1" fmla="*/ 981075 h 1962150"/>
                <a:gd name="connsiteX2" fmla="*/ 981074 w 1962149"/>
                <a:gd name="connsiteY2" fmla="*/ 1962150 h 1962150"/>
                <a:gd name="connsiteX3" fmla="*/ 1962149 w 1962149"/>
                <a:gd name="connsiteY3" fmla="*/ 981075 h 1962150"/>
                <a:gd name="connsiteX4" fmla="*/ 981074 w 1962149"/>
                <a:gd name="connsiteY4" fmla="*/ 0 h 1962150"/>
                <a:gd name="connsiteX5" fmla="*/ 981074 w 1962149"/>
                <a:gd name="connsiteY5" fmla="*/ 1752600 h 1962150"/>
                <a:gd name="connsiteX6" fmla="*/ 209550 w 1962149"/>
                <a:gd name="connsiteY6" fmla="*/ 981075 h 1962150"/>
                <a:gd name="connsiteX7" fmla="*/ 981074 w 1962149"/>
                <a:gd name="connsiteY7" fmla="*/ 209550 h 1962150"/>
                <a:gd name="connsiteX8" fmla="*/ 1752599 w 1962149"/>
                <a:gd name="connsiteY8" fmla="*/ 981075 h 1962150"/>
                <a:gd name="connsiteX9" fmla="*/ 981074 w 1962149"/>
                <a:gd name="connsiteY9" fmla="*/ 1752600 h 1962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2149" h="1962150">
                  <a:moveTo>
                    <a:pt x="981074" y="0"/>
                  </a:moveTo>
                  <a:cubicBezTo>
                    <a:pt x="439245" y="0"/>
                    <a:pt x="0" y="439243"/>
                    <a:pt x="0" y="981075"/>
                  </a:cubicBezTo>
                  <a:cubicBezTo>
                    <a:pt x="0" y="1522905"/>
                    <a:pt x="439245" y="1962150"/>
                    <a:pt x="981074" y="1962150"/>
                  </a:cubicBezTo>
                  <a:cubicBezTo>
                    <a:pt x="1522952" y="1962150"/>
                    <a:pt x="1962149" y="1522905"/>
                    <a:pt x="1962149" y="981075"/>
                  </a:cubicBezTo>
                  <a:cubicBezTo>
                    <a:pt x="1961483" y="439503"/>
                    <a:pt x="1522666" y="630"/>
                    <a:pt x="981074" y="0"/>
                  </a:cubicBezTo>
                  <a:close/>
                  <a:moveTo>
                    <a:pt x="981074" y="1752600"/>
                  </a:moveTo>
                  <a:cubicBezTo>
                    <a:pt x="554926" y="1752600"/>
                    <a:pt x="209550" y="1407176"/>
                    <a:pt x="209550" y="981075"/>
                  </a:cubicBezTo>
                  <a:cubicBezTo>
                    <a:pt x="209550" y="554974"/>
                    <a:pt x="554926" y="209550"/>
                    <a:pt x="981074" y="209550"/>
                  </a:cubicBezTo>
                  <a:cubicBezTo>
                    <a:pt x="1407223" y="209550"/>
                    <a:pt x="1752599" y="554974"/>
                    <a:pt x="1752599" y="981075"/>
                  </a:cubicBezTo>
                  <a:cubicBezTo>
                    <a:pt x="1752599" y="1407176"/>
                    <a:pt x="1407223" y="1752600"/>
                    <a:pt x="981074" y="1752600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Block Arc 133">
              <a:extLst>
                <a:ext uri="{FF2B5EF4-FFF2-40B4-BE49-F238E27FC236}">
                  <a16:creationId xmlns:a16="http://schemas.microsoft.com/office/drawing/2014/main" id="{69595C7A-C55F-4629-BE27-712BE3877033}"/>
                </a:ext>
              </a:extLst>
            </p:cNvPr>
            <p:cNvSpPr/>
            <p:nvPr/>
          </p:nvSpPr>
          <p:spPr>
            <a:xfrm>
              <a:off x="9077086" y="397478"/>
              <a:ext cx="1965960" cy="1965960"/>
            </a:xfrm>
            <a:prstGeom prst="blockArc">
              <a:avLst>
                <a:gd name="adj1" fmla="val 16193806"/>
                <a:gd name="adj2" fmla="val 11557233"/>
                <a:gd name="adj3" fmla="val 10787"/>
              </a:avLst>
            </a:prstGeom>
            <a:gradFill flip="none" rotWithShape="1"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CD5D3826-1B15-4438-8874-DE5A2EC979A8}"/>
              </a:ext>
            </a:extLst>
          </p:cNvPr>
          <p:cNvSpPr txBox="1"/>
          <p:nvPr/>
        </p:nvSpPr>
        <p:spPr>
          <a:xfrm>
            <a:off x="8730407" y="2506821"/>
            <a:ext cx="2669321" cy="561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900"/>
              </a:lnSpc>
            </a:pPr>
            <a:r>
              <a:rPr lang="en-US" sz="13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</a:t>
            </a:r>
          </a:p>
          <a:p>
            <a:pPr algn="ctr">
              <a:lnSpc>
                <a:spcPts val="1900"/>
              </a:lnSpc>
            </a:pPr>
            <a:r>
              <a:rPr lang="en-US" sz="13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Topic</a:t>
            </a:r>
            <a:endParaRPr lang="en-US" sz="135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7C9F3A28-3159-4163-97C1-06BC81201A8B}"/>
              </a:ext>
            </a:extLst>
          </p:cNvPr>
          <p:cNvSpPr/>
          <p:nvPr/>
        </p:nvSpPr>
        <p:spPr>
          <a:xfrm>
            <a:off x="7938135" y="3429000"/>
            <a:ext cx="4253865" cy="3429000"/>
          </a:xfrm>
          <a:custGeom>
            <a:avLst/>
            <a:gdLst>
              <a:gd name="connsiteX0" fmla="*/ 0 w 4253865"/>
              <a:gd name="connsiteY0" fmla="*/ 0 h 3429000"/>
              <a:gd name="connsiteX1" fmla="*/ 4253865 w 4253865"/>
              <a:gd name="connsiteY1" fmla="*/ 0 h 3429000"/>
              <a:gd name="connsiteX2" fmla="*/ 4253865 w 4253865"/>
              <a:gd name="connsiteY2" fmla="*/ 3429000 h 3429000"/>
              <a:gd name="connsiteX3" fmla="*/ 0 w 4253865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53865" h="3429000">
                <a:moveTo>
                  <a:pt x="0" y="0"/>
                </a:moveTo>
                <a:lnTo>
                  <a:pt x="4253865" y="0"/>
                </a:lnTo>
                <a:lnTo>
                  <a:pt x="4253865" y="3429000"/>
                </a:lnTo>
                <a:lnTo>
                  <a:pt x="0" y="3429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2D3F37C2-C9B1-4DD1-8A27-93ABEB76450A}"/>
              </a:ext>
            </a:extLst>
          </p:cNvPr>
          <p:cNvSpPr/>
          <p:nvPr/>
        </p:nvSpPr>
        <p:spPr>
          <a:xfrm>
            <a:off x="415670" y="1937004"/>
            <a:ext cx="6421469" cy="243173"/>
          </a:xfrm>
          <a:custGeom>
            <a:avLst/>
            <a:gdLst>
              <a:gd name="connsiteX0" fmla="*/ 0 w 6421469"/>
              <a:gd name="connsiteY0" fmla="*/ 0 h 243173"/>
              <a:gd name="connsiteX1" fmla="*/ 6421469 w 6421469"/>
              <a:gd name="connsiteY1" fmla="*/ 0 h 243173"/>
              <a:gd name="connsiteX2" fmla="*/ 6421469 w 6421469"/>
              <a:gd name="connsiteY2" fmla="*/ 243173 h 243173"/>
              <a:gd name="connsiteX3" fmla="*/ 0 w 6421469"/>
              <a:gd name="connsiteY3" fmla="*/ 243173 h 243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21469" h="243173">
                <a:moveTo>
                  <a:pt x="0" y="0"/>
                </a:moveTo>
                <a:lnTo>
                  <a:pt x="6421469" y="0"/>
                </a:lnTo>
                <a:lnTo>
                  <a:pt x="6421469" y="243173"/>
                </a:lnTo>
                <a:lnTo>
                  <a:pt x="0" y="243173"/>
                </a:lnTo>
                <a:close/>
              </a:path>
            </a:pathLst>
          </a:custGeom>
          <a:gradFill flip="none" rotWithShape="1">
            <a:gsLst>
              <a:gs pos="0">
                <a:srgbClr val="FFF0E1"/>
              </a:gs>
              <a:gs pos="100000">
                <a:srgbClr val="FFF4E1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027CCB1-FB1F-41EF-B0F2-E9F08DF1844B}"/>
              </a:ext>
            </a:extLst>
          </p:cNvPr>
          <p:cNvSpPr txBox="1"/>
          <p:nvPr/>
        </p:nvSpPr>
        <p:spPr>
          <a:xfrm>
            <a:off x="9553645" y="4519123"/>
            <a:ext cx="1022844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150" spc="-63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75%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B864E07-B362-4C1B-8A61-E35E3DD388DE}"/>
              </a:ext>
            </a:extLst>
          </p:cNvPr>
          <p:cNvSpPr txBox="1"/>
          <p:nvPr/>
        </p:nvSpPr>
        <p:spPr>
          <a:xfrm>
            <a:off x="407670" y="897159"/>
            <a:ext cx="6497291" cy="13157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7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See How Much We’ve</a:t>
            </a:r>
          </a:p>
          <a:p>
            <a:pPr algn="l"/>
            <a:r>
              <a:rPr lang="en-US" sz="3975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Completed with Charts</a:t>
            </a:r>
            <a:endParaRPr lang="en-US" sz="3975" spc="0" baseline="0" dirty="0">
              <a:gradFill>
                <a:gsLst>
                  <a:gs pos="0">
                    <a:srgbClr val="FE7C04"/>
                  </a:gs>
                  <a:gs pos="100000">
                    <a:srgbClr val="FFCA4E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5A30CF9-4314-4FFC-89DD-5C12C81AB549}"/>
              </a:ext>
            </a:extLst>
          </p:cNvPr>
          <p:cNvSpPr txBox="1"/>
          <p:nvPr/>
        </p:nvSpPr>
        <p:spPr>
          <a:xfrm>
            <a:off x="407670" y="591597"/>
            <a:ext cx="311495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spc="0" baseline="0" dirty="0">
                <a:solidFill>
                  <a:schemeClr val="bg2">
                    <a:lumMod val="25000"/>
                  </a:schemeClr>
                </a:solidFill>
                <a:latin typeface="Montserrat-Regular"/>
                <a:sym typeface="Montserrat-Regular"/>
                <a:rtl val="0"/>
              </a:rPr>
              <a:t>Progress Report with </a:t>
            </a:r>
            <a:r>
              <a:rPr lang="en-US" sz="1350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Montserrat-Regular"/>
                <a:sym typeface="Montserrat-Regular"/>
                <a:rtl val="0"/>
              </a:rPr>
              <a:t>Data Charts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5902F40-BF07-44C1-BBD6-FA3B3F002E62}"/>
              </a:ext>
            </a:extLst>
          </p:cNvPr>
          <p:cNvSpPr txBox="1"/>
          <p:nvPr/>
        </p:nvSpPr>
        <p:spPr>
          <a:xfrm>
            <a:off x="407670" y="2268569"/>
            <a:ext cx="6636753" cy="5390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 Above Topic this</a:t>
            </a:r>
          </a:p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is Just a Demo Consider Replacing these Texts with Your Own</a:t>
            </a:r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6B78B828-7892-495A-89A1-F46CA4192EDE}"/>
              </a:ext>
            </a:extLst>
          </p:cNvPr>
          <p:cNvSpPr/>
          <p:nvPr/>
        </p:nvSpPr>
        <p:spPr>
          <a:xfrm>
            <a:off x="0" y="3429000"/>
            <a:ext cx="7938135" cy="3429000"/>
          </a:xfrm>
          <a:custGeom>
            <a:avLst/>
            <a:gdLst>
              <a:gd name="connsiteX0" fmla="*/ 0 w 7938135"/>
              <a:gd name="connsiteY0" fmla="*/ 0 h 3429000"/>
              <a:gd name="connsiteX1" fmla="*/ 7938135 w 7938135"/>
              <a:gd name="connsiteY1" fmla="*/ 0 h 3429000"/>
              <a:gd name="connsiteX2" fmla="*/ 7938135 w 7938135"/>
              <a:gd name="connsiteY2" fmla="*/ 3429000 h 3429000"/>
              <a:gd name="connsiteX3" fmla="*/ 0 w 7938135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938135" h="3429000">
                <a:moveTo>
                  <a:pt x="0" y="0"/>
                </a:moveTo>
                <a:lnTo>
                  <a:pt x="7938135" y="0"/>
                </a:lnTo>
                <a:lnTo>
                  <a:pt x="7938135" y="3429000"/>
                </a:lnTo>
                <a:lnTo>
                  <a:pt x="0" y="3429000"/>
                </a:ln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AA345F28-2C81-4B1E-B650-9D7930FE7D23}"/>
              </a:ext>
            </a:extLst>
          </p:cNvPr>
          <p:cNvSpPr txBox="1"/>
          <p:nvPr/>
        </p:nvSpPr>
        <p:spPr>
          <a:xfrm>
            <a:off x="508920" y="3974020"/>
            <a:ext cx="16433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345 M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CC0A5BE6-FDFA-4731-B51C-B053DFDD6B04}"/>
              </a:ext>
            </a:extLst>
          </p:cNvPr>
          <p:cNvSpPr txBox="1"/>
          <p:nvPr/>
        </p:nvSpPr>
        <p:spPr>
          <a:xfrm>
            <a:off x="507111" y="4716780"/>
            <a:ext cx="2018501" cy="7127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ts val="2500"/>
              </a:lnSpc>
            </a:pPr>
            <a:r>
              <a:rPr lang="en-US" sz="1875" baseline="0" dirty="0">
                <a:solidFill>
                  <a:schemeClr val="bg1"/>
                </a:solidFill>
                <a:latin typeface="Montserrat-Regular"/>
                <a:sym typeface="Montserrat-Regular"/>
                <a:rtl val="0"/>
              </a:rPr>
              <a:t>Total Allocated</a:t>
            </a:r>
          </a:p>
          <a:p>
            <a:pPr algn="l">
              <a:lnSpc>
                <a:spcPts val="2500"/>
              </a:lnSpc>
            </a:pPr>
            <a:r>
              <a:rPr lang="en-US" sz="1875" dirty="0">
                <a:solidFill>
                  <a:schemeClr val="bg1"/>
                </a:solidFill>
                <a:latin typeface="Montserrat-Regular"/>
                <a:sym typeface="Montserrat-Regular"/>
                <a:rtl val="0"/>
              </a:rPr>
              <a:t>Amount</a:t>
            </a:r>
            <a:endParaRPr lang="en-US" sz="1875" baseline="0" dirty="0">
              <a:solidFill>
                <a:schemeClr val="bg1"/>
              </a:solidFill>
              <a:latin typeface="Montserrat-Regular"/>
              <a:sym typeface="Montserrat-Regular"/>
              <a:rtl val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9FD20DC5-3328-4835-94B1-42AB46E2036B}"/>
              </a:ext>
            </a:extLst>
          </p:cNvPr>
          <p:cNvSpPr txBox="1"/>
          <p:nvPr/>
        </p:nvSpPr>
        <p:spPr>
          <a:xfrm>
            <a:off x="2988945" y="3972020"/>
            <a:ext cx="1965603" cy="634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525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4 Years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8021353B-686B-490D-AFCA-15131D730EE7}"/>
              </a:ext>
            </a:extLst>
          </p:cNvPr>
          <p:cNvSpPr txBox="1"/>
          <p:nvPr/>
        </p:nvSpPr>
        <p:spPr>
          <a:xfrm>
            <a:off x="2977800" y="4714303"/>
            <a:ext cx="2097049" cy="6694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>
              <a:lnSpc>
                <a:spcPts val="2500"/>
              </a:lnSpc>
              <a:defRPr sz="1875" baseline="0">
                <a:solidFill>
                  <a:srgbClr val="FFFFFF"/>
                </a:solidFill>
                <a:latin typeface="Montserrat-Regular"/>
                <a:rtl val="0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sym typeface="Montserrat-Regular"/>
              </a:rPr>
              <a:t>Estimated Time</a:t>
            </a:r>
          </a:p>
          <a:p>
            <a:r>
              <a:rPr lang="en-US" dirty="0">
                <a:solidFill>
                  <a:schemeClr val="bg1"/>
                </a:solidFill>
                <a:sym typeface="Montserrat-Regular"/>
              </a:rPr>
              <a:t>Duration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CF51D3D7-D2A8-4A99-8C63-80FD8F4E8AF0}"/>
              </a:ext>
            </a:extLst>
          </p:cNvPr>
          <p:cNvSpPr txBox="1"/>
          <p:nvPr/>
        </p:nvSpPr>
        <p:spPr>
          <a:xfrm>
            <a:off x="5549265" y="3973068"/>
            <a:ext cx="1487908" cy="634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525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137 M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E16E8407-BCA2-4869-840F-39FD80A48C1F}"/>
              </a:ext>
            </a:extLst>
          </p:cNvPr>
          <p:cNvSpPr txBox="1"/>
          <p:nvPr/>
        </p:nvSpPr>
        <p:spPr>
          <a:xfrm>
            <a:off x="5542407" y="4713255"/>
            <a:ext cx="1914307" cy="6694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>
              <a:lnSpc>
                <a:spcPts val="2500"/>
              </a:lnSpc>
              <a:defRPr sz="1875" baseline="0">
                <a:solidFill>
                  <a:srgbClr val="FFFFFF"/>
                </a:solidFill>
                <a:latin typeface="Montserrat-Regular"/>
                <a:rtl val="0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sym typeface="Montserrat-Regular"/>
              </a:rPr>
              <a:t>Cash On Hand</a:t>
            </a:r>
          </a:p>
          <a:p>
            <a:r>
              <a:rPr lang="en-US" dirty="0">
                <a:solidFill>
                  <a:schemeClr val="bg1"/>
                </a:solidFill>
                <a:sym typeface="Montserrat-Regular"/>
              </a:rPr>
              <a:t>to Use</a:t>
            </a:r>
          </a:p>
        </p:txBody>
      </p:sp>
      <p:sp>
        <p:nvSpPr>
          <p:cNvPr id="112" name="Freeform: Shape 111">
            <a:extLst>
              <a:ext uri="{FF2B5EF4-FFF2-40B4-BE49-F238E27FC236}">
                <a16:creationId xmlns:a16="http://schemas.microsoft.com/office/drawing/2014/main" id="{4BC39612-27BA-45CB-8C92-9E232753B920}"/>
              </a:ext>
            </a:extLst>
          </p:cNvPr>
          <p:cNvSpPr/>
          <p:nvPr/>
        </p:nvSpPr>
        <p:spPr>
          <a:xfrm>
            <a:off x="2685573" y="3950874"/>
            <a:ext cx="9525" cy="1583912"/>
          </a:xfrm>
          <a:custGeom>
            <a:avLst/>
            <a:gdLst>
              <a:gd name="connsiteX0" fmla="*/ 0 w 9525"/>
              <a:gd name="connsiteY0" fmla="*/ 0 h 1583912"/>
              <a:gd name="connsiteX1" fmla="*/ 9525 w 9525"/>
              <a:gd name="connsiteY1" fmla="*/ 0 h 1583912"/>
              <a:gd name="connsiteX2" fmla="*/ 9525 w 9525"/>
              <a:gd name="connsiteY2" fmla="*/ 1583912 h 1583912"/>
              <a:gd name="connsiteX3" fmla="*/ 0 w 9525"/>
              <a:gd name="connsiteY3" fmla="*/ 1583912 h 1583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25" h="1583912">
                <a:moveTo>
                  <a:pt x="0" y="0"/>
                </a:moveTo>
                <a:lnTo>
                  <a:pt x="9525" y="0"/>
                </a:lnTo>
                <a:lnTo>
                  <a:pt x="9525" y="1583912"/>
                </a:lnTo>
                <a:lnTo>
                  <a:pt x="0" y="158391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5" name="Freeform: Shape 114">
            <a:extLst>
              <a:ext uri="{FF2B5EF4-FFF2-40B4-BE49-F238E27FC236}">
                <a16:creationId xmlns:a16="http://schemas.microsoft.com/office/drawing/2014/main" id="{25593777-99DA-47D0-AF8E-B84CEB8EF203}"/>
              </a:ext>
            </a:extLst>
          </p:cNvPr>
          <p:cNvSpPr/>
          <p:nvPr/>
        </p:nvSpPr>
        <p:spPr>
          <a:xfrm>
            <a:off x="5248370" y="3950874"/>
            <a:ext cx="9525" cy="1583912"/>
          </a:xfrm>
          <a:custGeom>
            <a:avLst/>
            <a:gdLst>
              <a:gd name="connsiteX0" fmla="*/ 0 w 9525"/>
              <a:gd name="connsiteY0" fmla="*/ 0 h 1583912"/>
              <a:gd name="connsiteX1" fmla="*/ 9525 w 9525"/>
              <a:gd name="connsiteY1" fmla="*/ 0 h 1583912"/>
              <a:gd name="connsiteX2" fmla="*/ 9525 w 9525"/>
              <a:gd name="connsiteY2" fmla="*/ 1583912 h 1583912"/>
              <a:gd name="connsiteX3" fmla="*/ 0 w 9525"/>
              <a:gd name="connsiteY3" fmla="*/ 1583912 h 1583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25" h="1583912">
                <a:moveTo>
                  <a:pt x="0" y="0"/>
                </a:moveTo>
                <a:lnTo>
                  <a:pt x="9525" y="0"/>
                </a:lnTo>
                <a:lnTo>
                  <a:pt x="9525" y="1583912"/>
                </a:lnTo>
                <a:lnTo>
                  <a:pt x="0" y="158391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1DF46891-4034-4830-87C5-AB34D5D9B632}"/>
              </a:ext>
            </a:extLst>
          </p:cNvPr>
          <p:cNvGrpSpPr/>
          <p:nvPr/>
        </p:nvGrpSpPr>
        <p:grpSpPr>
          <a:xfrm>
            <a:off x="9082087" y="3824683"/>
            <a:ext cx="1965960" cy="1965960"/>
            <a:chOff x="9076529" y="3824683"/>
            <a:chExt cx="1965960" cy="196596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8AD5D5D9-82ED-4DEA-B524-5F2F2338C512}"/>
                </a:ext>
              </a:extLst>
            </p:cNvPr>
            <p:cNvSpPr/>
            <p:nvPr/>
          </p:nvSpPr>
          <p:spPr>
            <a:xfrm>
              <a:off x="9078435" y="3826588"/>
              <a:ext cx="1962149" cy="1962150"/>
            </a:xfrm>
            <a:custGeom>
              <a:avLst/>
              <a:gdLst>
                <a:gd name="connsiteX0" fmla="*/ 981074 w 1962149"/>
                <a:gd name="connsiteY0" fmla="*/ 0 h 1962150"/>
                <a:gd name="connsiteX1" fmla="*/ 0 w 1962149"/>
                <a:gd name="connsiteY1" fmla="*/ 981075 h 1962150"/>
                <a:gd name="connsiteX2" fmla="*/ 981074 w 1962149"/>
                <a:gd name="connsiteY2" fmla="*/ 1962150 h 1962150"/>
                <a:gd name="connsiteX3" fmla="*/ 1962149 w 1962149"/>
                <a:gd name="connsiteY3" fmla="*/ 981075 h 1962150"/>
                <a:gd name="connsiteX4" fmla="*/ 981074 w 1962149"/>
                <a:gd name="connsiteY4" fmla="*/ 0 h 1962150"/>
                <a:gd name="connsiteX5" fmla="*/ 981074 w 1962149"/>
                <a:gd name="connsiteY5" fmla="*/ 1752600 h 1962150"/>
                <a:gd name="connsiteX6" fmla="*/ 209550 w 1962149"/>
                <a:gd name="connsiteY6" fmla="*/ 981075 h 1962150"/>
                <a:gd name="connsiteX7" fmla="*/ 981074 w 1962149"/>
                <a:gd name="connsiteY7" fmla="*/ 209550 h 1962150"/>
                <a:gd name="connsiteX8" fmla="*/ 1752599 w 1962149"/>
                <a:gd name="connsiteY8" fmla="*/ 981075 h 1962150"/>
                <a:gd name="connsiteX9" fmla="*/ 981074 w 1962149"/>
                <a:gd name="connsiteY9" fmla="*/ 1752600 h 1962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2149" h="1962150">
                  <a:moveTo>
                    <a:pt x="981074" y="0"/>
                  </a:moveTo>
                  <a:cubicBezTo>
                    <a:pt x="439245" y="0"/>
                    <a:pt x="0" y="439245"/>
                    <a:pt x="0" y="981075"/>
                  </a:cubicBezTo>
                  <a:cubicBezTo>
                    <a:pt x="0" y="1522905"/>
                    <a:pt x="439245" y="1962150"/>
                    <a:pt x="981074" y="1962150"/>
                  </a:cubicBezTo>
                  <a:cubicBezTo>
                    <a:pt x="1522952" y="1962150"/>
                    <a:pt x="1962149" y="1522905"/>
                    <a:pt x="1962149" y="981075"/>
                  </a:cubicBezTo>
                  <a:cubicBezTo>
                    <a:pt x="1961483" y="439503"/>
                    <a:pt x="1522666" y="629"/>
                    <a:pt x="981074" y="0"/>
                  </a:cubicBezTo>
                  <a:close/>
                  <a:moveTo>
                    <a:pt x="981074" y="1752600"/>
                  </a:moveTo>
                  <a:cubicBezTo>
                    <a:pt x="554926" y="1752600"/>
                    <a:pt x="209550" y="1407176"/>
                    <a:pt x="209550" y="981075"/>
                  </a:cubicBezTo>
                  <a:cubicBezTo>
                    <a:pt x="209550" y="554974"/>
                    <a:pt x="554926" y="209550"/>
                    <a:pt x="981074" y="209550"/>
                  </a:cubicBezTo>
                  <a:cubicBezTo>
                    <a:pt x="1407223" y="209550"/>
                    <a:pt x="1752599" y="554974"/>
                    <a:pt x="1752599" y="981075"/>
                  </a:cubicBezTo>
                  <a:cubicBezTo>
                    <a:pt x="1752599" y="1407176"/>
                    <a:pt x="1407223" y="1752600"/>
                    <a:pt x="981074" y="1752600"/>
                  </a:cubicBezTo>
                  <a:close/>
                </a:path>
              </a:pathLst>
            </a:custGeom>
            <a:gradFill>
              <a:gsLst>
                <a:gs pos="0">
                  <a:srgbClr val="FFF0E1"/>
                </a:gs>
                <a:gs pos="100000">
                  <a:srgbClr val="FFF4E1"/>
                </a:gs>
              </a:gsLst>
              <a:path path="circle">
                <a:fillToRect l="100000" b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Block Arc 134">
              <a:extLst>
                <a:ext uri="{FF2B5EF4-FFF2-40B4-BE49-F238E27FC236}">
                  <a16:creationId xmlns:a16="http://schemas.microsoft.com/office/drawing/2014/main" id="{DBD65323-6B00-4BAE-8074-DA1415030F8F}"/>
                </a:ext>
              </a:extLst>
            </p:cNvPr>
            <p:cNvSpPr/>
            <p:nvPr/>
          </p:nvSpPr>
          <p:spPr>
            <a:xfrm rot="20627058">
              <a:off x="9076529" y="3824683"/>
              <a:ext cx="1965960" cy="1965960"/>
            </a:xfrm>
            <a:prstGeom prst="blockArc">
              <a:avLst>
                <a:gd name="adj1" fmla="val 17162286"/>
                <a:gd name="adj2" fmla="val 11557233"/>
                <a:gd name="adj3" fmla="val 10787"/>
              </a:avLst>
            </a:prstGeom>
            <a:gradFill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t="100000" r="10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39" name="TextBox 138">
            <a:extLst>
              <a:ext uri="{FF2B5EF4-FFF2-40B4-BE49-F238E27FC236}">
                <a16:creationId xmlns:a16="http://schemas.microsoft.com/office/drawing/2014/main" id="{4AD7C088-8E78-4AD8-8F83-C3DAD66C7A74}"/>
              </a:ext>
            </a:extLst>
          </p:cNvPr>
          <p:cNvSpPr txBox="1"/>
          <p:nvPr/>
        </p:nvSpPr>
        <p:spPr>
          <a:xfrm>
            <a:off x="8730407" y="5937266"/>
            <a:ext cx="2669321" cy="561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900"/>
              </a:lnSpc>
            </a:pPr>
            <a:r>
              <a:rPr lang="en-US" sz="13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</a:t>
            </a:r>
          </a:p>
          <a:p>
            <a:pPr algn="ctr">
              <a:lnSpc>
                <a:spcPts val="1900"/>
              </a:lnSpc>
            </a:pPr>
            <a:r>
              <a:rPr lang="en-US" sz="13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Topic</a:t>
            </a:r>
            <a:endParaRPr lang="en-US" sz="135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28C85BFF-C892-4818-8E4E-704F0589EDCE}"/>
              </a:ext>
            </a:extLst>
          </p:cNvPr>
          <p:cNvSpPr txBox="1"/>
          <p:nvPr/>
        </p:nvSpPr>
        <p:spPr>
          <a:xfrm>
            <a:off x="501777" y="5824917"/>
            <a:ext cx="7251573" cy="560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34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Should Write Some Brief Information Text to Explain the Above Topic</a:t>
            </a:r>
          </a:p>
          <a:p>
            <a:pPr>
              <a:lnSpc>
                <a:spcPts val="1900"/>
              </a:lnSpc>
            </a:pPr>
            <a:r>
              <a:rPr lang="en-US" sz="134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this is Just a Demo So Consider Replacing these Texts with Your Own</a:t>
            </a: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AEFD5590-FB06-4425-A82D-978F47BD2396}"/>
              </a:ext>
            </a:extLst>
          </p:cNvPr>
          <p:cNvSpPr/>
          <p:nvPr/>
        </p:nvSpPr>
        <p:spPr>
          <a:xfrm>
            <a:off x="1" y="0"/>
            <a:ext cx="413764" cy="3429000"/>
          </a:xfrm>
          <a:custGeom>
            <a:avLst/>
            <a:gdLst>
              <a:gd name="connsiteX0" fmla="*/ 0 w 4253865"/>
              <a:gd name="connsiteY0" fmla="*/ 0 h 3429000"/>
              <a:gd name="connsiteX1" fmla="*/ 4253865 w 4253865"/>
              <a:gd name="connsiteY1" fmla="*/ 0 h 3429000"/>
              <a:gd name="connsiteX2" fmla="*/ 4253865 w 4253865"/>
              <a:gd name="connsiteY2" fmla="*/ 3429000 h 3429000"/>
              <a:gd name="connsiteX3" fmla="*/ 0 w 4253865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53865" h="3429000">
                <a:moveTo>
                  <a:pt x="0" y="0"/>
                </a:moveTo>
                <a:lnTo>
                  <a:pt x="4253865" y="0"/>
                </a:lnTo>
                <a:lnTo>
                  <a:pt x="4253865" y="3429000"/>
                </a:lnTo>
                <a:lnTo>
                  <a:pt x="0" y="3429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373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decel="46667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1" decel="46667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1" decel="46667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decel="46667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5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5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7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7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5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75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52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" presetClass="entr" presetSubtype="8" decel="46667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6" grpId="0"/>
      <p:bldP spid="138" grpId="0"/>
      <p:bldP spid="5" grpId="0" animBg="1"/>
      <p:bldP spid="30" grpId="0"/>
      <p:bldP spid="35" grpId="0"/>
      <p:bldP spid="51" grpId="0"/>
      <p:bldP spid="57" grpId="0"/>
      <p:bldP spid="72" grpId="0" animBg="1"/>
      <p:bldP spid="73" grpId="0"/>
      <p:bldP spid="76" grpId="0"/>
      <p:bldP spid="85" grpId="0"/>
      <p:bldP spid="91" grpId="0"/>
      <p:bldP spid="100" grpId="0"/>
      <p:bldP spid="103" grpId="0"/>
      <p:bldP spid="112" grpId="0" animBg="1"/>
      <p:bldP spid="115" grpId="0" animBg="1"/>
      <p:bldP spid="139" grpId="0"/>
      <p:bldP spid="1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6B52EEBA-164E-4DF8-9105-2D353A4665F9}"/>
              </a:ext>
            </a:extLst>
          </p:cNvPr>
          <p:cNvSpPr/>
          <p:nvPr/>
        </p:nvSpPr>
        <p:spPr>
          <a:xfrm>
            <a:off x="7938135" y="0"/>
            <a:ext cx="4253865" cy="3429000"/>
          </a:xfrm>
          <a:custGeom>
            <a:avLst/>
            <a:gdLst>
              <a:gd name="connsiteX0" fmla="*/ 0 w 4253865"/>
              <a:gd name="connsiteY0" fmla="*/ 0 h 3429000"/>
              <a:gd name="connsiteX1" fmla="*/ 4253865 w 4253865"/>
              <a:gd name="connsiteY1" fmla="*/ 0 h 3429000"/>
              <a:gd name="connsiteX2" fmla="*/ 4253865 w 4253865"/>
              <a:gd name="connsiteY2" fmla="*/ 3429000 h 3429000"/>
              <a:gd name="connsiteX3" fmla="*/ 0 w 4253865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53865" h="3429000">
                <a:moveTo>
                  <a:pt x="0" y="0"/>
                </a:moveTo>
                <a:lnTo>
                  <a:pt x="4253865" y="0"/>
                </a:lnTo>
                <a:lnTo>
                  <a:pt x="4253865" y="3429000"/>
                </a:lnTo>
                <a:lnTo>
                  <a:pt x="0" y="3429000"/>
                </a:lnTo>
                <a:close/>
              </a:path>
            </a:pathLst>
          </a:custGeom>
          <a:gradFill>
            <a:gsLst>
              <a:gs pos="0">
                <a:srgbClr val="F3E2FA"/>
              </a:gs>
              <a:gs pos="100000">
                <a:srgbClr val="F5EF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FEA78BC-CDE2-4A69-AB3A-C5E710A879A8}"/>
              </a:ext>
            </a:extLst>
          </p:cNvPr>
          <p:cNvSpPr txBox="1"/>
          <p:nvPr/>
        </p:nvSpPr>
        <p:spPr>
          <a:xfrm>
            <a:off x="9528702" y="1091918"/>
            <a:ext cx="1072730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1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87%</a:t>
            </a:r>
          </a:p>
        </p:txBody>
      </p: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46A7DADD-B8F7-4837-A96B-E7B9A8297EB3}"/>
              </a:ext>
            </a:extLst>
          </p:cNvPr>
          <p:cNvGrpSpPr/>
          <p:nvPr/>
        </p:nvGrpSpPr>
        <p:grpSpPr>
          <a:xfrm>
            <a:off x="9082087" y="397478"/>
            <a:ext cx="1965960" cy="1965960"/>
            <a:chOff x="9077086" y="397478"/>
            <a:chExt cx="1965960" cy="1965960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3FB4D558-DB33-4044-A111-17FF0D8FF9FC}"/>
                </a:ext>
              </a:extLst>
            </p:cNvPr>
            <p:cNvSpPr/>
            <p:nvPr/>
          </p:nvSpPr>
          <p:spPr>
            <a:xfrm>
              <a:off x="9078992" y="399383"/>
              <a:ext cx="1962149" cy="1962150"/>
            </a:xfrm>
            <a:custGeom>
              <a:avLst/>
              <a:gdLst>
                <a:gd name="connsiteX0" fmla="*/ 981074 w 1962149"/>
                <a:gd name="connsiteY0" fmla="*/ 0 h 1962150"/>
                <a:gd name="connsiteX1" fmla="*/ 0 w 1962149"/>
                <a:gd name="connsiteY1" fmla="*/ 981075 h 1962150"/>
                <a:gd name="connsiteX2" fmla="*/ 981074 w 1962149"/>
                <a:gd name="connsiteY2" fmla="*/ 1962150 h 1962150"/>
                <a:gd name="connsiteX3" fmla="*/ 1962149 w 1962149"/>
                <a:gd name="connsiteY3" fmla="*/ 981075 h 1962150"/>
                <a:gd name="connsiteX4" fmla="*/ 981074 w 1962149"/>
                <a:gd name="connsiteY4" fmla="*/ 0 h 1962150"/>
                <a:gd name="connsiteX5" fmla="*/ 981074 w 1962149"/>
                <a:gd name="connsiteY5" fmla="*/ 1752600 h 1962150"/>
                <a:gd name="connsiteX6" fmla="*/ 209550 w 1962149"/>
                <a:gd name="connsiteY6" fmla="*/ 981075 h 1962150"/>
                <a:gd name="connsiteX7" fmla="*/ 981074 w 1962149"/>
                <a:gd name="connsiteY7" fmla="*/ 209550 h 1962150"/>
                <a:gd name="connsiteX8" fmla="*/ 1752599 w 1962149"/>
                <a:gd name="connsiteY8" fmla="*/ 981075 h 1962150"/>
                <a:gd name="connsiteX9" fmla="*/ 981074 w 1962149"/>
                <a:gd name="connsiteY9" fmla="*/ 1752600 h 1962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2149" h="1962150">
                  <a:moveTo>
                    <a:pt x="981074" y="0"/>
                  </a:moveTo>
                  <a:cubicBezTo>
                    <a:pt x="439245" y="0"/>
                    <a:pt x="0" y="439243"/>
                    <a:pt x="0" y="981075"/>
                  </a:cubicBezTo>
                  <a:cubicBezTo>
                    <a:pt x="0" y="1522905"/>
                    <a:pt x="439245" y="1962150"/>
                    <a:pt x="981074" y="1962150"/>
                  </a:cubicBezTo>
                  <a:cubicBezTo>
                    <a:pt x="1522952" y="1962150"/>
                    <a:pt x="1962149" y="1522905"/>
                    <a:pt x="1962149" y="981075"/>
                  </a:cubicBezTo>
                  <a:cubicBezTo>
                    <a:pt x="1961483" y="439503"/>
                    <a:pt x="1522666" y="630"/>
                    <a:pt x="981074" y="0"/>
                  </a:cubicBezTo>
                  <a:close/>
                  <a:moveTo>
                    <a:pt x="981074" y="1752600"/>
                  </a:moveTo>
                  <a:cubicBezTo>
                    <a:pt x="554926" y="1752600"/>
                    <a:pt x="209550" y="1407176"/>
                    <a:pt x="209550" y="981075"/>
                  </a:cubicBezTo>
                  <a:cubicBezTo>
                    <a:pt x="209550" y="554974"/>
                    <a:pt x="554926" y="209550"/>
                    <a:pt x="981074" y="209550"/>
                  </a:cubicBezTo>
                  <a:cubicBezTo>
                    <a:pt x="1407223" y="209550"/>
                    <a:pt x="1752599" y="554974"/>
                    <a:pt x="1752599" y="981075"/>
                  </a:cubicBezTo>
                  <a:cubicBezTo>
                    <a:pt x="1752599" y="1407176"/>
                    <a:pt x="1407223" y="1752600"/>
                    <a:pt x="981074" y="1752600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Block Arc 133">
              <a:extLst>
                <a:ext uri="{FF2B5EF4-FFF2-40B4-BE49-F238E27FC236}">
                  <a16:creationId xmlns:a16="http://schemas.microsoft.com/office/drawing/2014/main" id="{69595C7A-C55F-4629-BE27-712BE3877033}"/>
                </a:ext>
              </a:extLst>
            </p:cNvPr>
            <p:cNvSpPr/>
            <p:nvPr/>
          </p:nvSpPr>
          <p:spPr>
            <a:xfrm>
              <a:off x="9077086" y="397478"/>
              <a:ext cx="1965960" cy="1965960"/>
            </a:xfrm>
            <a:prstGeom prst="blockArc">
              <a:avLst>
                <a:gd name="adj1" fmla="val 16193806"/>
                <a:gd name="adj2" fmla="val 11557233"/>
                <a:gd name="adj3" fmla="val 10787"/>
              </a:avLst>
            </a:prstGeom>
            <a:gradFill flip="none" rotWithShape="1">
              <a:gsLst>
                <a:gs pos="0">
                  <a:srgbClr val="5D28FE"/>
                </a:gs>
                <a:gs pos="100000">
                  <a:srgbClr val="BB66DD"/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CD5D3826-1B15-4438-8874-DE5A2EC979A8}"/>
              </a:ext>
            </a:extLst>
          </p:cNvPr>
          <p:cNvSpPr txBox="1"/>
          <p:nvPr/>
        </p:nvSpPr>
        <p:spPr>
          <a:xfrm>
            <a:off x="8730407" y="2506821"/>
            <a:ext cx="2669321" cy="561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900"/>
              </a:lnSpc>
            </a:pPr>
            <a:r>
              <a:rPr lang="en-US" sz="13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</a:t>
            </a:r>
          </a:p>
          <a:p>
            <a:pPr algn="ctr">
              <a:lnSpc>
                <a:spcPts val="1900"/>
              </a:lnSpc>
            </a:pPr>
            <a:r>
              <a:rPr lang="en-US" sz="13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Topic</a:t>
            </a:r>
            <a:endParaRPr lang="en-US" sz="135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7C9F3A28-3159-4163-97C1-06BC81201A8B}"/>
              </a:ext>
            </a:extLst>
          </p:cNvPr>
          <p:cNvSpPr/>
          <p:nvPr/>
        </p:nvSpPr>
        <p:spPr>
          <a:xfrm>
            <a:off x="7938135" y="3429000"/>
            <a:ext cx="4253865" cy="3429000"/>
          </a:xfrm>
          <a:custGeom>
            <a:avLst/>
            <a:gdLst>
              <a:gd name="connsiteX0" fmla="*/ 0 w 4253865"/>
              <a:gd name="connsiteY0" fmla="*/ 0 h 3429000"/>
              <a:gd name="connsiteX1" fmla="*/ 4253865 w 4253865"/>
              <a:gd name="connsiteY1" fmla="*/ 0 h 3429000"/>
              <a:gd name="connsiteX2" fmla="*/ 4253865 w 4253865"/>
              <a:gd name="connsiteY2" fmla="*/ 3429000 h 3429000"/>
              <a:gd name="connsiteX3" fmla="*/ 0 w 4253865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53865" h="3429000">
                <a:moveTo>
                  <a:pt x="0" y="0"/>
                </a:moveTo>
                <a:lnTo>
                  <a:pt x="4253865" y="0"/>
                </a:lnTo>
                <a:lnTo>
                  <a:pt x="4253865" y="3429000"/>
                </a:lnTo>
                <a:lnTo>
                  <a:pt x="0" y="3429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2D3F37C2-C9B1-4DD1-8A27-93ABEB76450A}"/>
              </a:ext>
            </a:extLst>
          </p:cNvPr>
          <p:cNvSpPr/>
          <p:nvPr/>
        </p:nvSpPr>
        <p:spPr>
          <a:xfrm>
            <a:off x="415670" y="1937004"/>
            <a:ext cx="6421469" cy="243173"/>
          </a:xfrm>
          <a:custGeom>
            <a:avLst/>
            <a:gdLst>
              <a:gd name="connsiteX0" fmla="*/ 0 w 6421469"/>
              <a:gd name="connsiteY0" fmla="*/ 0 h 243173"/>
              <a:gd name="connsiteX1" fmla="*/ 6421469 w 6421469"/>
              <a:gd name="connsiteY1" fmla="*/ 0 h 243173"/>
              <a:gd name="connsiteX2" fmla="*/ 6421469 w 6421469"/>
              <a:gd name="connsiteY2" fmla="*/ 243173 h 243173"/>
              <a:gd name="connsiteX3" fmla="*/ 0 w 6421469"/>
              <a:gd name="connsiteY3" fmla="*/ 243173 h 243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21469" h="243173">
                <a:moveTo>
                  <a:pt x="0" y="0"/>
                </a:moveTo>
                <a:lnTo>
                  <a:pt x="6421469" y="0"/>
                </a:lnTo>
                <a:lnTo>
                  <a:pt x="6421469" y="243173"/>
                </a:lnTo>
                <a:lnTo>
                  <a:pt x="0" y="243173"/>
                </a:lnTo>
                <a:close/>
              </a:path>
            </a:pathLst>
          </a:custGeom>
          <a:gradFill flip="none" rotWithShape="1">
            <a:gsLst>
              <a:gs pos="0">
                <a:srgbClr val="F3E2FA"/>
              </a:gs>
              <a:gs pos="100000">
                <a:srgbClr val="F5EFFF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027CCB1-FB1F-41EF-B0F2-E9F08DF1844B}"/>
              </a:ext>
            </a:extLst>
          </p:cNvPr>
          <p:cNvSpPr txBox="1"/>
          <p:nvPr/>
        </p:nvSpPr>
        <p:spPr>
          <a:xfrm>
            <a:off x="9553645" y="4519123"/>
            <a:ext cx="1022844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150" spc="-63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75%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B864E07-B362-4C1B-8A61-E35E3DD388DE}"/>
              </a:ext>
            </a:extLst>
          </p:cNvPr>
          <p:cNvSpPr txBox="1"/>
          <p:nvPr/>
        </p:nvSpPr>
        <p:spPr>
          <a:xfrm>
            <a:off x="407670" y="897159"/>
            <a:ext cx="6497291" cy="13157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7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See How Much We’ve</a:t>
            </a:r>
          </a:p>
          <a:p>
            <a:pPr algn="l"/>
            <a:r>
              <a:rPr lang="en-US" sz="3975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Completed with Charts</a:t>
            </a:r>
            <a:endParaRPr lang="en-US" sz="3975" spc="0" baseline="0" dirty="0">
              <a:gradFill>
                <a:gsLst>
                  <a:gs pos="0">
                    <a:srgbClr val="5D28FE"/>
                  </a:gs>
                  <a:gs pos="100000">
                    <a:srgbClr val="BB66D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5A30CF9-4314-4FFC-89DD-5C12C81AB549}"/>
              </a:ext>
            </a:extLst>
          </p:cNvPr>
          <p:cNvSpPr txBox="1"/>
          <p:nvPr/>
        </p:nvSpPr>
        <p:spPr>
          <a:xfrm>
            <a:off x="407670" y="591597"/>
            <a:ext cx="311495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spc="0" baseline="0" dirty="0">
                <a:solidFill>
                  <a:schemeClr val="bg2">
                    <a:lumMod val="25000"/>
                  </a:schemeClr>
                </a:solidFill>
                <a:latin typeface="Montserrat-Regular"/>
                <a:sym typeface="Montserrat-Regular"/>
                <a:rtl val="0"/>
              </a:rPr>
              <a:t>Progress Report with </a:t>
            </a:r>
            <a:r>
              <a:rPr lang="en-US" sz="1350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-Regular"/>
                <a:sym typeface="Montserrat-Regular"/>
                <a:rtl val="0"/>
              </a:rPr>
              <a:t>Data Charts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5902F40-BF07-44C1-BBD6-FA3B3F002E62}"/>
              </a:ext>
            </a:extLst>
          </p:cNvPr>
          <p:cNvSpPr txBox="1"/>
          <p:nvPr/>
        </p:nvSpPr>
        <p:spPr>
          <a:xfrm>
            <a:off x="407670" y="2268569"/>
            <a:ext cx="6636753" cy="5390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 Above Topic this</a:t>
            </a:r>
          </a:p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is Just a Demo Consider Replacing these Texts with Your Own</a:t>
            </a:r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6B78B828-7892-495A-89A1-F46CA4192EDE}"/>
              </a:ext>
            </a:extLst>
          </p:cNvPr>
          <p:cNvSpPr/>
          <p:nvPr/>
        </p:nvSpPr>
        <p:spPr>
          <a:xfrm>
            <a:off x="0" y="3429000"/>
            <a:ext cx="7938135" cy="3429000"/>
          </a:xfrm>
          <a:custGeom>
            <a:avLst/>
            <a:gdLst>
              <a:gd name="connsiteX0" fmla="*/ 0 w 7938135"/>
              <a:gd name="connsiteY0" fmla="*/ 0 h 3429000"/>
              <a:gd name="connsiteX1" fmla="*/ 7938135 w 7938135"/>
              <a:gd name="connsiteY1" fmla="*/ 0 h 3429000"/>
              <a:gd name="connsiteX2" fmla="*/ 7938135 w 7938135"/>
              <a:gd name="connsiteY2" fmla="*/ 3429000 h 3429000"/>
              <a:gd name="connsiteX3" fmla="*/ 0 w 7938135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938135" h="3429000">
                <a:moveTo>
                  <a:pt x="0" y="0"/>
                </a:moveTo>
                <a:lnTo>
                  <a:pt x="7938135" y="0"/>
                </a:lnTo>
                <a:lnTo>
                  <a:pt x="7938135" y="3429000"/>
                </a:lnTo>
                <a:lnTo>
                  <a:pt x="0" y="3429000"/>
                </a:ln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AA345F28-2C81-4B1E-B650-9D7930FE7D23}"/>
              </a:ext>
            </a:extLst>
          </p:cNvPr>
          <p:cNvSpPr txBox="1"/>
          <p:nvPr/>
        </p:nvSpPr>
        <p:spPr>
          <a:xfrm>
            <a:off x="508920" y="3974020"/>
            <a:ext cx="16433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345 M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CC0A5BE6-FDFA-4731-B51C-B053DFDD6B04}"/>
              </a:ext>
            </a:extLst>
          </p:cNvPr>
          <p:cNvSpPr txBox="1"/>
          <p:nvPr/>
        </p:nvSpPr>
        <p:spPr>
          <a:xfrm>
            <a:off x="507111" y="4716780"/>
            <a:ext cx="2018501" cy="7127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ts val="2500"/>
              </a:lnSpc>
            </a:pPr>
            <a:r>
              <a:rPr lang="en-US" sz="1875" baseline="0" dirty="0">
                <a:solidFill>
                  <a:schemeClr val="bg1"/>
                </a:solidFill>
                <a:latin typeface="Montserrat-Regular"/>
                <a:sym typeface="Montserrat-Regular"/>
                <a:rtl val="0"/>
              </a:rPr>
              <a:t>Total Allocated</a:t>
            </a:r>
          </a:p>
          <a:p>
            <a:pPr algn="l">
              <a:lnSpc>
                <a:spcPts val="2500"/>
              </a:lnSpc>
            </a:pPr>
            <a:r>
              <a:rPr lang="en-US" sz="1875" dirty="0">
                <a:solidFill>
                  <a:schemeClr val="bg1"/>
                </a:solidFill>
                <a:latin typeface="Montserrat-Regular"/>
                <a:sym typeface="Montserrat-Regular"/>
                <a:rtl val="0"/>
              </a:rPr>
              <a:t>Amount</a:t>
            </a:r>
            <a:endParaRPr lang="en-US" sz="1875" baseline="0" dirty="0">
              <a:solidFill>
                <a:schemeClr val="bg1"/>
              </a:solidFill>
              <a:latin typeface="Montserrat-Regular"/>
              <a:sym typeface="Montserrat-Regular"/>
              <a:rtl val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9FD20DC5-3328-4835-94B1-42AB46E2036B}"/>
              </a:ext>
            </a:extLst>
          </p:cNvPr>
          <p:cNvSpPr txBox="1"/>
          <p:nvPr/>
        </p:nvSpPr>
        <p:spPr>
          <a:xfrm>
            <a:off x="2988945" y="3972020"/>
            <a:ext cx="1965603" cy="634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525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4 Years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8021353B-686B-490D-AFCA-15131D730EE7}"/>
              </a:ext>
            </a:extLst>
          </p:cNvPr>
          <p:cNvSpPr txBox="1"/>
          <p:nvPr/>
        </p:nvSpPr>
        <p:spPr>
          <a:xfrm>
            <a:off x="2977800" y="4714303"/>
            <a:ext cx="2097049" cy="6694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>
              <a:lnSpc>
                <a:spcPts val="2500"/>
              </a:lnSpc>
              <a:defRPr sz="1875" baseline="0">
                <a:solidFill>
                  <a:srgbClr val="FFFFFF"/>
                </a:solidFill>
                <a:latin typeface="Montserrat-Regular"/>
                <a:rtl val="0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sym typeface="Montserrat-Regular"/>
              </a:rPr>
              <a:t>Estimated Time</a:t>
            </a:r>
          </a:p>
          <a:p>
            <a:r>
              <a:rPr lang="en-US" dirty="0">
                <a:solidFill>
                  <a:schemeClr val="bg1"/>
                </a:solidFill>
                <a:sym typeface="Montserrat-Regular"/>
              </a:rPr>
              <a:t>Duration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CF51D3D7-D2A8-4A99-8C63-80FD8F4E8AF0}"/>
              </a:ext>
            </a:extLst>
          </p:cNvPr>
          <p:cNvSpPr txBox="1"/>
          <p:nvPr/>
        </p:nvSpPr>
        <p:spPr>
          <a:xfrm>
            <a:off x="5549265" y="3973068"/>
            <a:ext cx="1487908" cy="634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525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137 M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E16E8407-BCA2-4869-840F-39FD80A48C1F}"/>
              </a:ext>
            </a:extLst>
          </p:cNvPr>
          <p:cNvSpPr txBox="1"/>
          <p:nvPr/>
        </p:nvSpPr>
        <p:spPr>
          <a:xfrm>
            <a:off x="5542407" y="4713255"/>
            <a:ext cx="1914307" cy="6694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>
              <a:lnSpc>
                <a:spcPts val="2500"/>
              </a:lnSpc>
              <a:defRPr sz="1875" baseline="0">
                <a:solidFill>
                  <a:srgbClr val="FFFFFF"/>
                </a:solidFill>
                <a:latin typeface="Montserrat-Regular"/>
                <a:rtl val="0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sym typeface="Montserrat-Regular"/>
              </a:rPr>
              <a:t>Cash On Hand</a:t>
            </a:r>
          </a:p>
          <a:p>
            <a:r>
              <a:rPr lang="en-US" dirty="0">
                <a:solidFill>
                  <a:schemeClr val="bg1"/>
                </a:solidFill>
                <a:sym typeface="Montserrat-Regular"/>
              </a:rPr>
              <a:t>to Use</a:t>
            </a:r>
          </a:p>
        </p:txBody>
      </p:sp>
      <p:sp>
        <p:nvSpPr>
          <p:cNvPr id="112" name="Freeform: Shape 111">
            <a:extLst>
              <a:ext uri="{FF2B5EF4-FFF2-40B4-BE49-F238E27FC236}">
                <a16:creationId xmlns:a16="http://schemas.microsoft.com/office/drawing/2014/main" id="{4BC39612-27BA-45CB-8C92-9E232753B920}"/>
              </a:ext>
            </a:extLst>
          </p:cNvPr>
          <p:cNvSpPr/>
          <p:nvPr/>
        </p:nvSpPr>
        <p:spPr>
          <a:xfrm>
            <a:off x="2685573" y="3950874"/>
            <a:ext cx="9525" cy="1583912"/>
          </a:xfrm>
          <a:custGeom>
            <a:avLst/>
            <a:gdLst>
              <a:gd name="connsiteX0" fmla="*/ 0 w 9525"/>
              <a:gd name="connsiteY0" fmla="*/ 0 h 1583912"/>
              <a:gd name="connsiteX1" fmla="*/ 9525 w 9525"/>
              <a:gd name="connsiteY1" fmla="*/ 0 h 1583912"/>
              <a:gd name="connsiteX2" fmla="*/ 9525 w 9525"/>
              <a:gd name="connsiteY2" fmla="*/ 1583912 h 1583912"/>
              <a:gd name="connsiteX3" fmla="*/ 0 w 9525"/>
              <a:gd name="connsiteY3" fmla="*/ 1583912 h 1583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25" h="1583912">
                <a:moveTo>
                  <a:pt x="0" y="0"/>
                </a:moveTo>
                <a:lnTo>
                  <a:pt x="9525" y="0"/>
                </a:lnTo>
                <a:lnTo>
                  <a:pt x="9525" y="1583912"/>
                </a:lnTo>
                <a:lnTo>
                  <a:pt x="0" y="158391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5" name="Freeform: Shape 114">
            <a:extLst>
              <a:ext uri="{FF2B5EF4-FFF2-40B4-BE49-F238E27FC236}">
                <a16:creationId xmlns:a16="http://schemas.microsoft.com/office/drawing/2014/main" id="{25593777-99DA-47D0-AF8E-B84CEB8EF203}"/>
              </a:ext>
            </a:extLst>
          </p:cNvPr>
          <p:cNvSpPr/>
          <p:nvPr/>
        </p:nvSpPr>
        <p:spPr>
          <a:xfrm>
            <a:off x="5248370" y="3950874"/>
            <a:ext cx="9525" cy="1583912"/>
          </a:xfrm>
          <a:custGeom>
            <a:avLst/>
            <a:gdLst>
              <a:gd name="connsiteX0" fmla="*/ 0 w 9525"/>
              <a:gd name="connsiteY0" fmla="*/ 0 h 1583912"/>
              <a:gd name="connsiteX1" fmla="*/ 9525 w 9525"/>
              <a:gd name="connsiteY1" fmla="*/ 0 h 1583912"/>
              <a:gd name="connsiteX2" fmla="*/ 9525 w 9525"/>
              <a:gd name="connsiteY2" fmla="*/ 1583912 h 1583912"/>
              <a:gd name="connsiteX3" fmla="*/ 0 w 9525"/>
              <a:gd name="connsiteY3" fmla="*/ 1583912 h 1583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25" h="1583912">
                <a:moveTo>
                  <a:pt x="0" y="0"/>
                </a:moveTo>
                <a:lnTo>
                  <a:pt x="9525" y="0"/>
                </a:lnTo>
                <a:lnTo>
                  <a:pt x="9525" y="1583912"/>
                </a:lnTo>
                <a:lnTo>
                  <a:pt x="0" y="158391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1DF46891-4034-4830-87C5-AB34D5D9B632}"/>
              </a:ext>
            </a:extLst>
          </p:cNvPr>
          <p:cNvGrpSpPr/>
          <p:nvPr/>
        </p:nvGrpSpPr>
        <p:grpSpPr>
          <a:xfrm>
            <a:off x="9082087" y="3824683"/>
            <a:ext cx="1965960" cy="1965960"/>
            <a:chOff x="9076529" y="3824683"/>
            <a:chExt cx="1965960" cy="196596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8AD5D5D9-82ED-4DEA-B524-5F2F2338C512}"/>
                </a:ext>
              </a:extLst>
            </p:cNvPr>
            <p:cNvSpPr/>
            <p:nvPr/>
          </p:nvSpPr>
          <p:spPr>
            <a:xfrm>
              <a:off x="9078435" y="3826588"/>
              <a:ext cx="1962149" cy="1962150"/>
            </a:xfrm>
            <a:custGeom>
              <a:avLst/>
              <a:gdLst>
                <a:gd name="connsiteX0" fmla="*/ 981074 w 1962149"/>
                <a:gd name="connsiteY0" fmla="*/ 0 h 1962150"/>
                <a:gd name="connsiteX1" fmla="*/ 0 w 1962149"/>
                <a:gd name="connsiteY1" fmla="*/ 981075 h 1962150"/>
                <a:gd name="connsiteX2" fmla="*/ 981074 w 1962149"/>
                <a:gd name="connsiteY2" fmla="*/ 1962150 h 1962150"/>
                <a:gd name="connsiteX3" fmla="*/ 1962149 w 1962149"/>
                <a:gd name="connsiteY3" fmla="*/ 981075 h 1962150"/>
                <a:gd name="connsiteX4" fmla="*/ 981074 w 1962149"/>
                <a:gd name="connsiteY4" fmla="*/ 0 h 1962150"/>
                <a:gd name="connsiteX5" fmla="*/ 981074 w 1962149"/>
                <a:gd name="connsiteY5" fmla="*/ 1752600 h 1962150"/>
                <a:gd name="connsiteX6" fmla="*/ 209550 w 1962149"/>
                <a:gd name="connsiteY6" fmla="*/ 981075 h 1962150"/>
                <a:gd name="connsiteX7" fmla="*/ 981074 w 1962149"/>
                <a:gd name="connsiteY7" fmla="*/ 209550 h 1962150"/>
                <a:gd name="connsiteX8" fmla="*/ 1752599 w 1962149"/>
                <a:gd name="connsiteY8" fmla="*/ 981075 h 1962150"/>
                <a:gd name="connsiteX9" fmla="*/ 981074 w 1962149"/>
                <a:gd name="connsiteY9" fmla="*/ 1752600 h 1962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2149" h="1962150">
                  <a:moveTo>
                    <a:pt x="981074" y="0"/>
                  </a:moveTo>
                  <a:cubicBezTo>
                    <a:pt x="439245" y="0"/>
                    <a:pt x="0" y="439245"/>
                    <a:pt x="0" y="981075"/>
                  </a:cubicBezTo>
                  <a:cubicBezTo>
                    <a:pt x="0" y="1522905"/>
                    <a:pt x="439245" y="1962150"/>
                    <a:pt x="981074" y="1962150"/>
                  </a:cubicBezTo>
                  <a:cubicBezTo>
                    <a:pt x="1522952" y="1962150"/>
                    <a:pt x="1962149" y="1522905"/>
                    <a:pt x="1962149" y="981075"/>
                  </a:cubicBezTo>
                  <a:cubicBezTo>
                    <a:pt x="1961483" y="439503"/>
                    <a:pt x="1522666" y="629"/>
                    <a:pt x="981074" y="0"/>
                  </a:cubicBezTo>
                  <a:close/>
                  <a:moveTo>
                    <a:pt x="981074" y="1752600"/>
                  </a:moveTo>
                  <a:cubicBezTo>
                    <a:pt x="554926" y="1752600"/>
                    <a:pt x="209550" y="1407176"/>
                    <a:pt x="209550" y="981075"/>
                  </a:cubicBezTo>
                  <a:cubicBezTo>
                    <a:pt x="209550" y="554974"/>
                    <a:pt x="554926" y="209550"/>
                    <a:pt x="981074" y="209550"/>
                  </a:cubicBezTo>
                  <a:cubicBezTo>
                    <a:pt x="1407223" y="209550"/>
                    <a:pt x="1752599" y="554974"/>
                    <a:pt x="1752599" y="981075"/>
                  </a:cubicBezTo>
                  <a:cubicBezTo>
                    <a:pt x="1752599" y="1407176"/>
                    <a:pt x="1407223" y="1752600"/>
                    <a:pt x="981074" y="1752600"/>
                  </a:cubicBezTo>
                  <a:close/>
                </a:path>
              </a:pathLst>
            </a:custGeom>
            <a:gradFill>
              <a:gsLst>
                <a:gs pos="0">
                  <a:srgbClr val="F3E2FA"/>
                </a:gs>
                <a:gs pos="100000">
                  <a:srgbClr val="F5EFFF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Block Arc 134">
              <a:extLst>
                <a:ext uri="{FF2B5EF4-FFF2-40B4-BE49-F238E27FC236}">
                  <a16:creationId xmlns:a16="http://schemas.microsoft.com/office/drawing/2014/main" id="{DBD65323-6B00-4BAE-8074-DA1415030F8F}"/>
                </a:ext>
              </a:extLst>
            </p:cNvPr>
            <p:cNvSpPr/>
            <p:nvPr/>
          </p:nvSpPr>
          <p:spPr>
            <a:xfrm rot="20627058">
              <a:off x="9076529" y="3824683"/>
              <a:ext cx="1965960" cy="1965960"/>
            </a:xfrm>
            <a:prstGeom prst="blockArc">
              <a:avLst>
                <a:gd name="adj1" fmla="val 17162286"/>
                <a:gd name="adj2" fmla="val 11557233"/>
                <a:gd name="adj3" fmla="val 10787"/>
              </a:avLst>
            </a:prstGeom>
            <a:gradFill>
              <a:gsLst>
                <a:gs pos="0">
                  <a:srgbClr val="5D28FE"/>
                </a:gs>
                <a:gs pos="100000">
                  <a:srgbClr val="BB66DD"/>
                </a:gs>
              </a:gsLst>
              <a:path path="circle">
                <a:fillToRect t="100000" r="10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39" name="TextBox 138">
            <a:extLst>
              <a:ext uri="{FF2B5EF4-FFF2-40B4-BE49-F238E27FC236}">
                <a16:creationId xmlns:a16="http://schemas.microsoft.com/office/drawing/2014/main" id="{4AD7C088-8E78-4AD8-8F83-C3DAD66C7A74}"/>
              </a:ext>
            </a:extLst>
          </p:cNvPr>
          <p:cNvSpPr txBox="1"/>
          <p:nvPr/>
        </p:nvSpPr>
        <p:spPr>
          <a:xfrm>
            <a:off x="8730407" y="5937266"/>
            <a:ext cx="2669321" cy="561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900"/>
              </a:lnSpc>
            </a:pPr>
            <a:r>
              <a:rPr lang="en-US" sz="13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</a:t>
            </a:r>
          </a:p>
          <a:p>
            <a:pPr algn="ctr">
              <a:lnSpc>
                <a:spcPts val="1900"/>
              </a:lnSpc>
            </a:pPr>
            <a:r>
              <a:rPr lang="en-US" sz="13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Topic</a:t>
            </a:r>
            <a:endParaRPr lang="en-US" sz="135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28C85BFF-C892-4818-8E4E-704F0589EDCE}"/>
              </a:ext>
            </a:extLst>
          </p:cNvPr>
          <p:cNvSpPr txBox="1"/>
          <p:nvPr/>
        </p:nvSpPr>
        <p:spPr>
          <a:xfrm>
            <a:off x="501777" y="5824917"/>
            <a:ext cx="7251573" cy="560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34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Should Write Some Brief Information Text to Explain the Above Topic</a:t>
            </a:r>
          </a:p>
          <a:p>
            <a:pPr>
              <a:lnSpc>
                <a:spcPts val="1900"/>
              </a:lnSpc>
            </a:pPr>
            <a:r>
              <a:rPr lang="en-US" sz="134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this is Just a Demo So Consider Replacing these Texts with Your Own</a:t>
            </a: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AEFD5590-FB06-4425-A82D-978F47BD2396}"/>
              </a:ext>
            </a:extLst>
          </p:cNvPr>
          <p:cNvSpPr/>
          <p:nvPr/>
        </p:nvSpPr>
        <p:spPr>
          <a:xfrm>
            <a:off x="1" y="0"/>
            <a:ext cx="413764" cy="3429000"/>
          </a:xfrm>
          <a:custGeom>
            <a:avLst/>
            <a:gdLst>
              <a:gd name="connsiteX0" fmla="*/ 0 w 4253865"/>
              <a:gd name="connsiteY0" fmla="*/ 0 h 3429000"/>
              <a:gd name="connsiteX1" fmla="*/ 4253865 w 4253865"/>
              <a:gd name="connsiteY1" fmla="*/ 0 h 3429000"/>
              <a:gd name="connsiteX2" fmla="*/ 4253865 w 4253865"/>
              <a:gd name="connsiteY2" fmla="*/ 3429000 h 3429000"/>
              <a:gd name="connsiteX3" fmla="*/ 0 w 4253865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53865" h="3429000">
                <a:moveTo>
                  <a:pt x="0" y="0"/>
                </a:moveTo>
                <a:lnTo>
                  <a:pt x="4253865" y="0"/>
                </a:lnTo>
                <a:lnTo>
                  <a:pt x="4253865" y="3429000"/>
                </a:lnTo>
                <a:lnTo>
                  <a:pt x="0" y="3429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497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decel="46667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1" decel="46667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1" decel="46667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decel="46667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5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5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7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7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5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75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52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" presetClass="entr" presetSubtype="8" decel="46667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6" grpId="0"/>
      <p:bldP spid="138" grpId="0"/>
      <p:bldP spid="5" grpId="0" animBg="1"/>
      <p:bldP spid="30" grpId="0"/>
      <p:bldP spid="35" grpId="0"/>
      <p:bldP spid="51" grpId="0"/>
      <p:bldP spid="57" grpId="0"/>
      <p:bldP spid="72" grpId="0" animBg="1"/>
      <p:bldP spid="73" grpId="0"/>
      <p:bldP spid="76" grpId="0"/>
      <p:bldP spid="85" grpId="0"/>
      <p:bldP spid="91" grpId="0"/>
      <p:bldP spid="100" grpId="0"/>
      <p:bldP spid="103" grpId="0"/>
      <p:bldP spid="112" grpId="0" animBg="1"/>
      <p:bldP spid="115" grpId="0" animBg="1"/>
      <p:bldP spid="139" grpId="0"/>
      <p:bldP spid="1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6B52EEBA-164E-4DF8-9105-2D353A4665F9}"/>
              </a:ext>
            </a:extLst>
          </p:cNvPr>
          <p:cNvSpPr/>
          <p:nvPr/>
        </p:nvSpPr>
        <p:spPr>
          <a:xfrm>
            <a:off x="7938135" y="0"/>
            <a:ext cx="4253865" cy="3429000"/>
          </a:xfrm>
          <a:custGeom>
            <a:avLst/>
            <a:gdLst>
              <a:gd name="connsiteX0" fmla="*/ 0 w 4253865"/>
              <a:gd name="connsiteY0" fmla="*/ 0 h 3429000"/>
              <a:gd name="connsiteX1" fmla="*/ 4253865 w 4253865"/>
              <a:gd name="connsiteY1" fmla="*/ 0 h 3429000"/>
              <a:gd name="connsiteX2" fmla="*/ 4253865 w 4253865"/>
              <a:gd name="connsiteY2" fmla="*/ 3429000 h 3429000"/>
              <a:gd name="connsiteX3" fmla="*/ 0 w 4253865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53865" h="3429000">
                <a:moveTo>
                  <a:pt x="0" y="0"/>
                </a:moveTo>
                <a:lnTo>
                  <a:pt x="4253865" y="0"/>
                </a:lnTo>
                <a:lnTo>
                  <a:pt x="4253865" y="3429000"/>
                </a:lnTo>
                <a:lnTo>
                  <a:pt x="0" y="3429000"/>
                </a:lnTo>
                <a:close/>
              </a:path>
            </a:pathLst>
          </a:custGeom>
          <a:gradFill>
            <a:gsLst>
              <a:gs pos="0">
                <a:srgbClr val="FFE8E5"/>
              </a:gs>
              <a:gs pos="100000">
                <a:srgbClr val="FDF0E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FEA78BC-CDE2-4A69-AB3A-C5E710A879A8}"/>
              </a:ext>
            </a:extLst>
          </p:cNvPr>
          <p:cNvSpPr txBox="1"/>
          <p:nvPr/>
        </p:nvSpPr>
        <p:spPr>
          <a:xfrm>
            <a:off x="9528702" y="1091918"/>
            <a:ext cx="1072730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1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87%</a:t>
            </a:r>
          </a:p>
        </p:txBody>
      </p: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46A7DADD-B8F7-4837-A96B-E7B9A8297EB3}"/>
              </a:ext>
            </a:extLst>
          </p:cNvPr>
          <p:cNvGrpSpPr/>
          <p:nvPr/>
        </p:nvGrpSpPr>
        <p:grpSpPr>
          <a:xfrm>
            <a:off x="9082087" y="397478"/>
            <a:ext cx="1965960" cy="1965960"/>
            <a:chOff x="9077086" y="397478"/>
            <a:chExt cx="1965960" cy="1965960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3FB4D558-DB33-4044-A111-17FF0D8FF9FC}"/>
                </a:ext>
              </a:extLst>
            </p:cNvPr>
            <p:cNvSpPr/>
            <p:nvPr/>
          </p:nvSpPr>
          <p:spPr>
            <a:xfrm>
              <a:off x="9078992" y="399383"/>
              <a:ext cx="1962149" cy="1962150"/>
            </a:xfrm>
            <a:custGeom>
              <a:avLst/>
              <a:gdLst>
                <a:gd name="connsiteX0" fmla="*/ 981074 w 1962149"/>
                <a:gd name="connsiteY0" fmla="*/ 0 h 1962150"/>
                <a:gd name="connsiteX1" fmla="*/ 0 w 1962149"/>
                <a:gd name="connsiteY1" fmla="*/ 981075 h 1962150"/>
                <a:gd name="connsiteX2" fmla="*/ 981074 w 1962149"/>
                <a:gd name="connsiteY2" fmla="*/ 1962150 h 1962150"/>
                <a:gd name="connsiteX3" fmla="*/ 1962149 w 1962149"/>
                <a:gd name="connsiteY3" fmla="*/ 981075 h 1962150"/>
                <a:gd name="connsiteX4" fmla="*/ 981074 w 1962149"/>
                <a:gd name="connsiteY4" fmla="*/ 0 h 1962150"/>
                <a:gd name="connsiteX5" fmla="*/ 981074 w 1962149"/>
                <a:gd name="connsiteY5" fmla="*/ 1752600 h 1962150"/>
                <a:gd name="connsiteX6" fmla="*/ 209550 w 1962149"/>
                <a:gd name="connsiteY6" fmla="*/ 981075 h 1962150"/>
                <a:gd name="connsiteX7" fmla="*/ 981074 w 1962149"/>
                <a:gd name="connsiteY7" fmla="*/ 209550 h 1962150"/>
                <a:gd name="connsiteX8" fmla="*/ 1752599 w 1962149"/>
                <a:gd name="connsiteY8" fmla="*/ 981075 h 1962150"/>
                <a:gd name="connsiteX9" fmla="*/ 981074 w 1962149"/>
                <a:gd name="connsiteY9" fmla="*/ 1752600 h 1962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2149" h="1962150">
                  <a:moveTo>
                    <a:pt x="981074" y="0"/>
                  </a:moveTo>
                  <a:cubicBezTo>
                    <a:pt x="439245" y="0"/>
                    <a:pt x="0" y="439243"/>
                    <a:pt x="0" y="981075"/>
                  </a:cubicBezTo>
                  <a:cubicBezTo>
                    <a:pt x="0" y="1522905"/>
                    <a:pt x="439245" y="1962150"/>
                    <a:pt x="981074" y="1962150"/>
                  </a:cubicBezTo>
                  <a:cubicBezTo>
                    <a:pt x="1522952" y="1962150"/>
                    <a:pt x="1962149" y="1522905"/>
                    <a:pt x="1962149" y="981075"/>
                  </a:cubicBezTo>
                  <a:cubicBezTo>
                    <a:pt x="1961483" y="439503"/>
                    <a:pt x="1522666" y="630"/>
                    <a:pt x="981074" y="0"/>
                  </a:cubicBezTo>
                  <a:close/>
                  <a:moveTo>
                    <a:pt x="981074" y="1752600"/>
                  </a:moveTo>
                  <a:cubicBezTo>
                    <a:pt x="554926" y="1752600"/>
                    <a:pt x="209550" y="1407176"/>
                    <a:pt x="209550" y="981075"/>
                  </a:cubicBezTo>
                  <a:cubicBezTo>
                    <a:pt x="209550" y="554974"/>
                    <a:pt x="554926" y="209550"/>
                    <a:pt x="981074" y="209550"/>
                  </a:cubicBezTo>
                  <a:cubicBezTo>
                    <a:pt x="1407223" y="209550"/>
                    <a:pt x="1752599" y="554974"/>
                    <a:pt x="1752599" y="981075"/>
                  </a:cubicBezTo>
                  <a:cubicBezTo>
                    <a:pt x="1752599" y="1407176"/>
                    <a:pt x="1407223" y="1752600"/>
                    <a:pt x="981074" y="1752600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Block Arc 133">
              <a:extLst>
                <a:ext uri="{FF2B5EF4-FFF2-40B4-BE49-F238E27FC236}">
                  <a16:creationId xmlns:a16="http://schemas.microsoft.com/office/drawing/2014/main" id="{69595C7A-C55F-4629-BE27-712BE3877033}"/>
                </a:ext>
              </a:extLst>
            </p:cNvPr>
            <p:cNvSpPr/>
            <p:nvPr/>
          </p:nvSpPr>
          <p:spPr>
            <a:xfrm>
              <a:off x="9077086" y="397478"/>
              <a:ext cx="1965960" cy="1965960"/>
            </a:xfrm>
            <a:prstGeom prst="blockArc">
              <a:avLst>
                <a:gd name="adj1" fmla="val 16193806"/>
                <a:gd name="adj2" fmla="val 11557233"/>
                <a:gd name="adj3" fmla="val 10787"/>
              </a:avLst>
            </a:prstGeom>
            <a:gradFill flip="none" rotWithShape="1">
              <a:gsLst>
                <a:gs pos="0">
                  <a:srgbClr val="DD421D"/>
                </a:gs>
                <a:gs pos="100000">
                  <a:srgbClr val="FF6F57"/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CD5D3826-1B15-4438-8874-DE5A2EC979A8}"/>
              </a:ext>
            </a:extLst>
          </p:cNvPr>
          <p:cNvSpPr txBox="1"/>
          <p:nvPr/>
        </p:nvSpPr>
        <p:spPr>
          <a:xfrm>
            <a:off x="8730407" y="2506821"/>
            <a:ext cx="2669321" cy="561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900"/>
              </a:lnSpc>
            </a:pPr>
            <a:r>
              <a:rPr lang="en-US" sz="13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</a:t>
            </a:r>
          </a:p>
          <a:p>
            <a:pPr algn="ctr">
              <a:lnSpc>
                <a:spcPts val="1900"/>
              </a:lnSpc>
            </a:pPr>
            <a:r>
              <a:rPr lang="en-US" sz="13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Topic</a:t>
            </a:r>
            <a:endParaRPr lang="en-US" sz="135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7C9F3A28-3159-4163-97C1-06BC81201A8B}"/>
              </a:ext>
            </a:extLst>
          </p:cNvPr>
          <p:cNvSpPr/>
          <p:nvPr/>
        </p:nvSpPr>
        <p:spPr>
          <a:xfrm>
            <a:off x="7938135" y="3429000"/>
            <a:ext cx="4253865" cy="3429000"/>
          </a:xfrm>
          <a:custGeom>
            <a:avLst/>
            <a:gdLst>
              <a:gd name="connsiteX0" fmla="*/ 0 w 4253865"/>
              <a:gd name="connsiteY0" fmla="*/ 0 h 3429000"/>
              <a:gd name="connsiteX1" fmla="*/ 4253865 w 4253865"/>
              <a:gd name="connsiteY1" fmla="*/ 0 h 3429000"/>
              <a:gd name="connsiteX2" fmla="*/ 4253865 w 4253865"/>
              <a:gd name="connsiteY2" fmla="*/ 3429000 h 3429000"/>
              <a:gd name="connsiteX3" fmla="*/ 0 w 4253865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53865" h="3429000">
                <a:moveTo>
                  <a:pt x="0" y="0"/>
                </a:moveTo>
                <a:lnTo>
                  <a:pt x="4253865" y="0"/>
                </a:lnTo>
                <a:lnTo>
                  <a:pt x="4253865" y="3429000"/>
                </a:lnTo>
                <a:lnTo>
                  <a:pt x="0" y="3429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2D3F37C2-C9B1-4DD1-8A27-93ABEB76450A}"/>
              </a:ext>
            </a:extLst>
          </p:cNvPr>
          <p:cNvSpPr/>
          <p:nvPr/>
        </p:nvSpPr>
        <p:spPr>
          <a:xfrm>
            <a:off x="415670" y="1937004"/>
            <a:ext cx="6421469" cy="243173"/>
          </a:xfrm>
          <a:custGeom>
            <a:avLst/>
            <a:gdLst>
              <a:gd name="connsiteX0" fmla="*/ 0 w 6421469"/>
              <a:gd name="connsiteY0" fmla="*/ 0 h 243173"/>
              <a:gd name="connsiteX1" fmla="*/ 6421469 w 6421469"/>
              <a:gd name="connsiteY1" fmla="*/ 0 h 243173"/>
              <a:gd name="connsiteX2" fmla="*/ 6421469 w 6421469"/>
              <a:gd name="connsiteY2" fmla="*/ 243173 h 243173"/>
              <a:gd name="connsiteX3" fmla="*/ 0 w 6421469"/>
              <a:gd name="connsiteY3" fmla="*/ 243173 h 243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21469" h="243173">
                <a:moveTo>
                  <a:pt x="0" y="0"/>
                </a:moveTo>
                <a:lnTo>
                  <a:pt x="6421469" y="0"/>
                </a:lnTo>
                <a:lnTo>
                  <a:pt x="6421469" y="243173"/>
                </a:lnTo>
                <a:lnTo>
                  <a:pt x="0" y="243173"/>
                </a:lnTo>
                <a:close/>
              </a:path>
            </a:pathLst>
          </a:custGeom>
          <a:gradFill flip="none" rotWithShape="1">
            <a:gsLst>
              <a:gs pos="0">
                <a:srgbClr val="FFE8E5"/>
              </a:gs>
              <a:gs pos="100000">
                <a:srgbClr val="FDF0ED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027CCB1-FB1F-41EF-B0F2-E9F08DF1844B}"/>
              </a:ext>
            </a:extLst>
          </p:cNvPr>
          <p:cNvSpPr txBox="1"/>
          <p:nvPr/>
        </p:nvSpPr>
        <p:spPr>
          <a:xfrm>
            <a:off x="9553645" y="4519123"/>
            <a:ext cx="1022844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150" spc="-63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75%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B864E07-B362-4C1B-8A61-E35E3DD388DE}"/>
              </a:ext>
            </a:extLst>
          </p:cNvPr>
          <p:cNvSpPr txBox="1"/>
          <p:nvPr/>
        </p:nvSpPr>
        <p:spPr>
          <a:xfrm>
            <a:off x="407670" y="897159"/>
            <a:ext cx="6497291" cy="13157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7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See How Much We’ve</a:t>
            </a:r>
          </a:p>
          <a:p>
            <a:pPr algn="l"/>
            <a:r>
              <a:rPr lang="en-US" sz="3975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Completed with Charts</a:t>
            </a:r>
            <a:endParaRPr lang="en-US" sz="3975" spc="0" baseline="0" dirty="0">
              <a:gradFill>
                <a:gsLst>
                  <a:gs pos="0">
                    <a:srgbClr val="DD421D"/>
                  </a:gs>
                  <a:gs pos="100000">
                    <a:srgbClr val="FF6F57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5A30CF9-4314-4FFC-89DD-5C12C81AB549}"/>
              </a:ext>
            </a:extLst>
          </p:cNvPr>
          <p:cNvSpPr txBox="1"/>
          <p:nvPr/>
        </p:nvSpPr>
        <p:spPr>
          <a:xfrm>
            <a:off x="407670" y="591597"/>
            <a:ext cx="311495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spc="0" baseline="0" dirty="0">
                <a:solidFill>
                  <a:schemeClr val="bg2">
                    <a:lumMod val="25000"/>
                  </a:schemeClr>
                </a:solidFill>
                <a:latin typeface="Montserrat-Regular"/>
                <a:sym typeface="Montserrat-Regular"/>
                <a:rtl val="0"/>
              </a:rPr>
              <a:t>Progress Report with </a:t>
            </a:r>
            <a:r>
              <a:rPr lang="en-US" sz="135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Montserrat-Regular"/>
                <a:sym typeface="Montserrat-Regular"/>
                <a:rtl val="0"/>
              </a:rPr>
              <a:t>Data Charts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5902F40-BF07-44C1-BBD6-FA3B3F002E62}"/>
              </a:ext>
            </a:extLst>
          </p:cNvPr>
          <p:cNvSpPr txBox="1"/>
          <p:nvPr/>
        </p:nvSpPr>
        <p:spPr>
          <a:xfrm>
            <a:off x="407670" y="2268569"/>
            <a:ext cx="6636753" cy="5390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 Above Topic this</a:t>
            </a:r>
          </a:p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is Just a Demo Consider Replacing these Texts with Your Own</a:t>
            </a:r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6B78B828-7892-495A-89A1-F46CA4192EDE}"/>
              </a:ext>
            </a:extLst>
          </p:cNvPr>
          <p:cNvSpPr/>
          <p:nvPr/>
        </p:nvSpPr>
        <p:spPr>
          <a:xfrm>
            <a:off x="0" y="3429000"/>
            <a:ext cx="7938135" cy="3429000"/>
          </a:xfrm>
          <a:custGeom>
            <a:avLst/>
            <a:gdLst>
              <a:gd name="connsiteX0" fmla="*/ 0 w 7938135"/>
              <a:gd name="connsiteY0" fmla="*/ 0 h 3429000"/>
              <a:gd name="connsiteX1" fmla="*/ 7938135 w 7938135"/>
              <a:gd name="connsiteY1" fmla="*/ 0 h 3429000"/>
              <a:gd name="connsiteX2" fmla="*/ 7938135 w 7938135"/>
              <a:gd name="connsiteY2" fmla="*/ 3429000 h 3429000"/>
              <a:gd name="connsiteX3" fmla="*/ 0 w 7938135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938135" h="3429000">
                <a:moveTo>
                  <a:pt x="0" y="0"/>
                </a:moveTo>
                <a:lnTo>
                  <a:pt x="7938135" y="0"/>
                </a:lnTo>
                <a:lnTo>
                  <a:pt x="7938135" y="3429000"/>
                </a:lnTo>
                <a:lnTo>
                  <a:pt x="0" y="3429000"/>
                </a:ln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AA345F28-2C81-4B1E-B650-9D7930FE7D23}"/>
              </a:ext>
            </a:extLst>
          </p:cNvPr>
          <p:cNvSpPr txBox="1"/>
          <p:nvPr/>
        </p:nvSpPr>
        <p:spPr>
          <a:xfrm>
            <a:off x="508920" y="3974020"/>
            <a:ext cx="16433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345 M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CC0A5BE6-FDFA-4731-B51C-B053DFDD6B04}"/>
              </a:ext>
            </a:extLst>
          </p:cNvPr>
          <p:cNvSpPr txBox="1"/>
          <p:nvPr/>
        </p:nvSpPr>
        <p:spPr>
          <a:xfrm>
            <a:off x="507111" y="4716780"/>
            <a:ext cx="2018501" cy="7127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ts val="2500"/>
              </a:lnSpc>
            </a:pPr>
            <a:r>
              <a:rPr lang="en-US" sz="1875" baseline="0" dirty="0">
                <a:solidFill>
                  <a:schemeClr val="bg1"/>
                </a:solidFill>
                <a:latin typeface="Montserrat-Regular"/>
                <a:sym typeface="Montserrat-Regular"/>
                <a:rtl val="0"/>
              </a:rPr>
              <a:t>Total Allocated</a:t>
            </a:r>
          </a:p>
          <a:p>
            <a:pPr algn="l">
              <a:lnSpc>
                <a:spcPts val="2500"/>
              </a:lnSpc>
            </a:pPr>
            <a:r>
              <a:rPr lang="en-US" sz="1875" dirty="0">
                <a:solidFill>
                  <a:schemeClr val="bg1"/>
                </a:solidFill>
                <a:latin typeface="Montserrat-Regular"/>
                <a:sym typeface="Montserrat-Regular"/>
                <a:rtl val="0"/>
              </a:rPr>
              <a:t>Amount</a:t>
            </a:r>
            <a:endParaRPr lang="en-US" sz="1875" baseline="0" dirty="0">
              <a:solidFill>
                <a:schemeClr val="bg1"/>
              </a:solidFill>
              <a:latin typeface="Montserrat-Regular"/>
              <a:sym typeface="Montserrat-Regular"/>
              <a:rtl val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9FD20DC5-3328-4835-94B1-42AB46E2036B}"/>
              </a:ext>
            </a:extLst>
          </p:cNvPr>
          <p:cNvSpPr txBox="1"/>
          <p:nvPr/>
        </p:nvSpPr>
        <p:spPr>
          <a:xfrm>
            <a:off x="2988945" y="3972020"/>
            <a:ext cx="1965603" cy="634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525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4 Years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8021353B-686B-490D-AFCA-15131D730EE7}"/>
              </a:ext>
            </a:extLst>
          </p:cNvPr>
          <p:cNvSpPr txBox="1"/>
          <p:nvPr/>
        </p:nvSpPr>
        <p:spPr>
          <a:xfrm>
            <a:off x="2977800" y="4714303"/>
            <a:ext cx="2097049" cy="6694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>
              <a:lnSpc>
                <a:spcPts val="2500"/>
              </a:lnSpc>
              <a:defRPr sz="1875" baseline="0">
                <a:solidFill>
                  <a:srgbClr val="FFFFFF"/>
                </a:solidFill>
                <a:latin typeface="Montserrat-Regular"/>
                <a:rtl val="0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sym typeface="Montserrat-Regular"/>
              </a:rPr>
              <a:t>Estimated Time</a:t>
            </a:r>
          </a:p>
          <a:p>
            <a:r>
              <a:rPr lang="en-US" dirty="0">
                <a:solidFill>
                  <a:schemeClr val="bg1"/>
                </a:solidFill>
                <a:sym typeface="Montserrat-Regular"/>
              </a:rPr>
              <a:t>Duration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CF51D3D7-D2A8-4A99-8C63-80FD8F4E8AF0}"/>
              </a:ext>
            </a:extLst>
          </p:cNvPr>
          <p:cNvSpPr txBox="1"/>
          <p:nvPr/>
        </p:nvSpPr>
        <p:spPr>
          <a:xfrm>
            <a:off x="5549265" y="3973068"/>
            <a:ext cx="1487908" cy="634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525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137 M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E16E8407-BCA2-4869-840F-39FD80A48C1F}"/>
              </a:ext>
            </a:extLst>
          </p:cNvPr>
          <p:cNvSpPr txBox="1"/>
          <p:nvPr/>
        </p:nvSpPr>
        <p:spPr>
          <a:xfrm>
            <a:off x="5542407" y="4713255"/>
            <a:ext cx="1914307" cy="6694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>
              <a:lnSpc>
                <a:spcPts val="2500"/>
              </a:lnSpc>
              <a:defRPr sz="1875" baseline="0">
                <a:solidFill>
                  <a:srgbClr val="FFFFFF"/>
                </a:solidFill>
                <a:latin typeface="Montserrat-Regular"/>
                <a:rtl val="0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sym typeface="Montserrat-Regular"/>
              </a:rPr>
              <a:t>Cash On Hand</a:t>
            </a:r>
          </a:p>
          <a:p>
            <a:r>
              <a:rPr lang="en-US" dirty="0">
                <a:solidFill>
                  <a:schemeClr val="bg1"/>
                </a:solidFill>
                <a:sym typeface="Montserrat-Regular"/>
              </a:rPr>
              <a:t>to Use</a:t>
            </a:r>
          </a:p>
        </p:txBody>
      </p:sp>
      <p:sp>
        <p:nvSpPr>
          <p:cNvPr id="112" name="Freeform: Shape 111">
            <a:extLst>
              <a:ext uri="{FF2B5EF4-FFF2-40B4-BE49-F238E27FC236}">
                <a16:creationId xmlns:a16="http://schemas.microsoft.com/office/drawing/2014/main" id="{4BC39612-27BA-45CB-8C92-9E232753B920}"/>
              </a:ext>
            </a:extLst>
          </p:cNvPr>
          <p:cNvSpPr/>
          <p:nvPr/>
        </p:nvSpPr>
        <p:spPr>
          <a:xfrm>
            <a:off x="2685573" y="3950874"/>
            <a:ext cx="9525" cy="1583912"/>
          </a:xfrm>
          <a:custGeom>
            <a:avLst/>
            <a:gdLst>
              <a:gd name="connsiteX0" fmla="*/ 0 w 9525"/>
              <a:gd name="connsiteY0" fmla="*/ 0 h 1583912"/>
              <a:gd name="connsiteX1" fmla="*/ 9525 w 9525"/>
              <a:gd name="connsiteY1" fmla="*/ 0 h 1583912"/>
              <a:gd name="connsiteX2" fmla="*/ 9525 w 9525"/>
              <a:gd name="connsiteY2" fmla="*/ 1583912 h 1583912"/>
              <a:gd name="connsiteX3" fmla="*/ 0 w 9525"/>
              <a:gd name="connsiteY3" fmla="*/ 1583912 h 1583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25" h="1583912">
                <a:moveTo>
                  <a:pt x="0" y="0"/>
                </a:moveTo>
                <a:lnTo>
                  <a:pt x="9525" y="0"/>
                </a:lnTo>
                <a:lnTo>
                  <a:pt x="9525" y="1583912"/>
                </a:lnTo>
                <a:lnTo>
                  <a:pt x="0" y="158391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5" name="Freeform: Shape 114">
            <a:extLst>
              <a:ext uri="{FF2B5EF4-FFF2-40B4-BE49-F238E27FC236}">
                <a16:creationId xmlns:a16="http://schemas.microsoft.com/office/drawing/2014/main" id="{25593777-99DA-47D0-AF8E-B84CEB8EF203}"/>
              </a:ext>
            </a:extLst>
          </p:cNvPr>
          <p:cNvSpPr/>
          <p:nvPr/>
        </p:nvSpPr>
        <p:spPr>
          <a:xfrm>
            <a:off x="5248370" y="3950874"/>
            <a:ext cx="9525" cy="1583912"/>
          </a:xfrm>
          <a:custGeom>
            <a:avLst/>
            <a:gdLst>
              <a:gd name="connsiteX0" fmla="*/ 0 w 9525"/>
              <a:gd name="connsiteY0" fmla="*/ 0 h 1583912"/>
              <a:gd name="connsiteX1" fmla="*/ 9525 w 9525"/>
              <a:gd name="connsiteY1" fmla="*/ 0 h 1583912"/>
              <a:gd name="connsiteX2" fmla="*/ 9525 w 9525"/>
              <a:gd name="connsiteY2" fmla="*/ 1583912 h 1583912"/>
              <a:gd name="connsiteX3" fmla="*/ 0 w 9525"/>
              <a:gd name="connsiteY3" fmla="*/ 1583912 h 1583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25" h="1583912">
                <a:moveTo>
                  <a:pt x="0" y="0"/>
                </a:moveTo>
                <a:lnTo>
                  <a:pt x="9525" y="0"/>
                </a:lnTo>
                <a:lnTo>
                  <a:pt x="9525" y="1583912"/>
                </a:lnTo>
                <a:lnTo>
                  <a:pt x="0" y="158391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1DF46891-4034-4830-87C5-AB34D5D9B632}"/>
              </a:ext>
            </a:extLst>
          </p:cNvPr>
          <p:cNvGrpSpPr/>
          <p:nvPr/>
        </p:nvGrpSpPr>
        <p:grpSpPr>
          <a:xfrm>
            <a:off x="9082087" y="3824683"/>
            <a:ext cx="1965960" cy="1965960"/>
            <a:chOff x="9076529" y="3824683"/>
            <a:chExt cx="1965960" cy="196596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8AD5D5D9-82ED-4DEA-B524-5F2F2338C512}"/>
                </a:ext>
              </a:extLst>
            </p:cNvPr>
            <p:cNvSpPr/>
            <p:nvPr/>
          </p:nvSpPr>
          <p:spPr>
            <a:xfrm>
              <a:off x="9078435" y="3826588"/>
              <a:ext cx="1962149" cy="1962150"/>
            </a:xfrm>
            <a:custGeom>
              <a:avLst/>
              <a:gdLst>
                <a:gd name="connsiteX0" fmla="*/ 981074 w 1962149"/>
                <a:gd name="connsiteY0" fmla="*/ 0 h 1962150"/>
                <a:gd name="connsiteX1" fmla="*/ 0 w 1962149"/>
                <a:gd name="connsiteY1" fmla="*/ 981075 h 1962150"/>
                <a:gd name="connsiteX2" fmla="*/ 981074 w 1962149"/>
                <a:gd name="connsiteY2" fmla="*/ 1962150 h 1962150"/>
                <a:gd name="connsiteX3" fmla="*/ 1962149 w 1962149"/>
                <a:gd name="connsiteY3" fmla="*/ 981075 h 1962150"/>
                <a:gd name="connsiteX4" fmla="*/ 981074 w 1962149"/>
                <a:gd name="connsiteY4" fmla="*/ 0 h 1962150"/>
                <a:gd name="connsiteX5" fmla="*/ 981074 w 1962149"/>
                <a:gd name="connsiteY5" fmla="*/ 1752600 h 1962150"/>
                <a:gd name="connsiteX6" fmla="*/ 209550 w 1962149"/>
                <a:gd name="connsiteY6" fmla="*/ 981075 h 1962150"/>
                <a:gd name="connsiteX7" fmla="*/ 981074 w 1962149"/>
                <a:gd name="connsiteY7" fmla="*/ 209550 h 1962150"/>
                <a:gd name="connsiteX8" fmla="*/ 1752599 w 1962149"/>
                <a:gd name="connsiteY8" fmla="*/ 981075 h 1962150"/>
                <a:gd name="connsiteX9" fmla="*/ 981074 w 1962149"/>
                <a:gd name="connsiteY9" fmla="*/ 1752600 h 1962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2149" h="1962150">
                  <a:moveTo>
                    <a:pt x="981074" y="0"/>
                  </a:moveTo>
                  <a:cubicBezTo>
                    <a:pt x="439245" y="0"/>
                    <a:pt x="0" y="439245"/>
                    <a:pt x="0" y="981075"/>
                  </a:cubicBezTo>
                  <a:cubicBezTo>
                    <a:pt x="0" y="1522905"/>
                    <a:pt x="439245" y="1962150"/>
                    <a:pt x="981074" y="1962150"/>
                  </a:cubicBezTo>
                  <a:cubicBezTo>
                    <a:pt x="1522952" y="1962150"/>
                    <a:pt x="1962149" y="1522905"/>
                    <a:pt x="1962149" y="981075"/>
                  </a:cubicBezTo>
                  <a:cubicBezTo>
                    <a:pt x="1961483" y="439503"/>
                    <a:pt x="1522666" y="629"/>
                    <a:pt x="981074" y="0"/>
                  </a:cubicBezTo>
                  <a:close/>
                  <a:moveTo>
                    <a:pt x="981074" y="1752600"/>
                  </a:moveTo>
                  <a:cubicBezTo>
                    <a:pt x="554926" y="1752600"/>
                    <a:pt x="209550" y="1407176"/>
                    <a:pt x="209550" y="981075"/>
                  </a:cubicBezTo>
                  <a:cubicBezTo>
                    <a:pt x="209550" y="554974"/>
                    <a:pt x="554926" y="209550"/>
                    <a:pt x="981074" y="209550"/>
                  </a:cubicBezTo>
                  <a:cubicBezTo>
                    <a:pt x="1407223" y="209550"/>
                    <a:pt x="1752599" y="554974"/>
                    <a:pt x="1752599" y="981075"/>
                  </a:cubicBezTo>
                  <a:cubicBezTo>
                    <a:pt x="1752599" y="1407176"/>
                    <a:pt x="1407223" y="1752600"/>
                    <a:pt x="981074" y="1752600"/>
                  </a:cubicBezTo>
                  <a:close/>
                </a:path>
              </a:pathLst>
            </a:custGeom>
            <a:gradFill>
              <a:gsLst>
                <a:gs pos="0">
                  <a:srgbClr val="FFE8E5"/>
                </a:gs>
                <a:gs pos="100000">
                  <a:srgbClr val="FDF0E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Block Arc 134">
              <a:extLst>
                <a:ext uri="{FF2B5EF4-FFF2-40B4-BE49-F238E27FC236}">
                  <a16:creationId xmlns:a16="http://schemas.microsoft.com/office/drawing/2014/main" id="{DBD65323-6B00-4BAE-8074-DA1415030F8F}"/>
                </a:ext>
              </a:extLst>
            </p:cNvPr>
            <p:cNvSpPr/>
            <p:nvPr/>
          </p:nvSpPr>
          <p:spPr>
            <a:xfrm rot="20627058">
              <a:off x="9076529" y="3824683"/>
              <a:ext cx="1965960" cy="1965960"/>
            </a:xfrm>
            <a:prstGeom prst="blockArc">
              <a:avLst>
                <a:gd name="adj1" fmla="val 17162286"/>
                <a:gd name="adj2" fmla="val 11557233"/>
                <a:gd name="adj3" fmla="val 10787"/>
              </a:avLst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path path="circle">
                <a:fillToRect t="100000" r="10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39" name="TextBox 138">
            <a:extLst>
              <a:ext uri="{FF2B5EF4-FFF2-40B4-BE49-F238E27FC236}">
                <a16:creationId xmlns:a16="http://schemas.microsoft.com/office/drawing/2014/main" id="{4AD7C088-8E78-4AD8-8F83-C3DAD66C7A74}"/>
              </a:ext>
            </a:extLst>
          </p:cNvPr>
          <p:cNvSpPr txBox="1"/>
          <p:nvPr/>
        </p:nvSpPr>
        <p:spPr>
          <a:xfrm>
            <a:off x="8730407" y="5937266"/>
            <a:ext cx="2669321" cy="561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900"/>
              </a:lnSpc>
            </a:pPr>
            <a:r>
              <a:rPr lang="en-US" sz="13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</a:t>
            </a:r>
          </a:p>
          <a:p>
            <a:pPr algn="ctr">
              <a:lnSpc>
                <a:spcPts val="1900"/>
              </a:lnSpc>
            </a:pPr>
            <a:r>
              <a:rPr lang="en-US" sz="13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Topic</a:t>
            </a:r>
            <a:endParaRPr lang="en-US" sz="135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28C85BFF-C892-4818-8E4E-704F0589EDCE}"/>
              </a:ext>
            </a:extLst>
          </p:cNvPr>
          <p:cNvSpPr txBox="1"/>
          <p:nvPr/>
        </p:nvSpPr>
        <p:spPr>
          <a:xfrm>
            <a:off x="501777" y="5824917"/>
            <a:ext cx="7251573" cy="560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34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Should Write Some Brief Information Text to Explain the Above Topic</a:t>
            </a:r>
          </a:p>
          <a:p>
            <a:pPr>
              <a:lnSpc>
                <a:spcPts val="1900"/>
              </a:lnSpc>
            </a:pPr>
            <a:r>
              <a:rPr lang="en-US" sz="134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this is Just a Demo So Consider Replacing these Texts with Your Own</a:t>
            </a: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AEFD5590-FB06-4425-A82D-978F47BD2396}"/>
              </a:ext>
            </a:extLst>
          </p:cNvPr>
          <p:cNvSpPr/>
          <p:nvPr/>
        </p:nvSpPr>
        <p:spPr>
          <a:xfrm>
            <a:off x="1" y="0"/>
            <a:ext cx="413764" cy="3429000"/>
          </a:xfrm>
          <a:custGeom>
            <a:avLst/>
            <a:gdLst>
              <a:gd name="connsiteX0" fmla="*/ 0 w 4253865"/>
              <a:gd name="connsiteY0" fmla="*/ 0 h 3429000"/>
              <a:gd name="connsiteX1" fmla="*/ 4253865 w 4253865"/>
              <a:gd name="connsiteY1" fmla="*/ 0 h 3429000"/>
              <a:gd name="connsiteX2" fmla="*/ 4253865 w 4253865"/>
              <a:gd name="connsiteY2" fmla="*/ 3429000 h 3429000"/>
              <a:gd name="connsiteX3" fmla="*/ 0 w 4253865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53865" h="3429000">
                <a:moveTo>
                  <a:pt x="0" y="0"/>
                </a:moveTo>
                <a:lnTo>
                  <a:pt x="4253865" y="0"/>
                </a:lnTo>
                <a:lnTo>
                  <a:pt x="4253865" y="3429000"/>
                </a:lnTo>
                <a:lnTo>
                  <a:pt x="0" y="3429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037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decel="46667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1" decel="46667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1" decel="46667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decel="46667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5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5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7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7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5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75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52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" presetClass="entr" presetSubtype="8" decel="46667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6" grpId="0"/>
      <p:bldP spid="138" grpId="0"/>
      <p:bldP spid="5" grpId="0" animBg="1"/>
      <p:bldP spid="30" grpId="0"/>
      <p:bldP spid="35" grpId="0"/>
      <p:bldP spid="51" grpId="0"/>
      <p:bldP spid="57" grpId="0"/>
      <p:bldP spid="72" grpId="0" animBg="1"/>
      <p:bldP spid="73" grpId="0"/>
      <p:bldP spid="76" grpId="0"/>
      <p:bldP spid="85" grpId="0"/>
      <p:bldP spid="91" grpId="0"/>
      <p:bldP spid="100" grpId="0"/>
      <p:bldP spid="103" grpId="0"/>
      <p:bldP spid="112" grpId="0" animBg="1"/>
      <p:bldP spid="115" grpId="0" animBg="1"/>
      <p:bldP spid="139" grpId="0"/>
      <p:bldP spid="1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6B52EEBA-164E-4DF8-9105-2D353A4665F9}"/>
              </a:ext>
            </a:extLst>
          </p:cNvPr>
          <p:cNvSpPr/>
          <p:nvPr/>
        </p:nvSpPr>
        <p:spPr>
          <a:xfrm>
            <a:off x="7938135" y="0"/>
            <a:ext cx="4253865" cy="3429000"/>
          </a:xfrm>
          <a:custGeom>
            <a:avLst/>
            <a:gdLst>
              <a:gd name="connsiteX0" fmla="*/ 0 w 4253865"/>
              <a:gd name="connsiteY0" fmla="*/ 0 h 3429000"/>
              <a:gd name="connsiteX1" fmla="*/ 4253865 w 4253865"/>
              <a:gd name="connsiteY1" fmla="*/ 0 h 3429000"/>
              <a:gd name="connsiteX2" fmla="*/ 4253865 w 4253865"/>
              <a:gd name="connsiteY2" fmla="*/ 3429000 h 3429000"/>
              <a:gd name="connsiteX3" fmla="*/ 0 w 4253865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53865" h="3429000">
                <a:moveTo>
                  <a:pt x="0" y="0"/>
                </a:moveTo>
                <a:lnTo>
                  <a:pt x="4253865" y="0"/>
                </a:lnTo>
                <a:lnTo>
                  <a:pt x="4253865" y="3429000"/>
                </a:lnTo>
                <a:lnTo>
                  <a:pt x="0" y="3429000"/>
                </a:lnTo>
                <a:close/>
              </a:path>
            </a:pathLst>
          </a:custGeom>
          <a:gradFill>
            <a:gsLst>
              <a:gs pos="0">
                <a:srgbClr val="E7F3D9"/>
              </a:gs>
              <a:gs pos="100000">
                <a:srgbClr val="EEF7E5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FEA78BC-CDE2-4A69-AB3A-C5E710A879A8}"/>
              </a:ext>
            </a:extLst>
          </p:cNvPr>
          <p:cNvSpPr txBox="1"/>
          <p:nvPr/>
        </p:nvSpPr>
        <p:spPr>
          <a:xfrm>
            <a:off x="9528702" y="1091918"/>
            <a:ext cx="1072730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1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87%</a:t>
            </a:r>
          </a:p>
        </p:txBody>
      </p: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46A7DADD-B8F7-4837-A96B-E7B9A8297EB3}"/>
              </a:ext>
            </a:extLst>
          </p:cNvPr>
          <p:cNvGrpSpPr/>
          <p:nvPr/>
        </p:nvGrpSpPr>
        <p:grpSpPr>
          <a:xfrm>
            <a:off x="9082087" y="397478"/>
            <a:ext cx="1965960" cy="1965960"/>
            <a:chOff x="9077086" y="397478"/>
            <a:chExt cx="1965960" cy="1965960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3FB4D558-DB33-4044-A111-17FF0D8FF9FC}"/>
                </a:ext>
              </a:extLst>
            </p:cNvPr>
            <p:cNvSpPr/>
            <p:nvPr/>
          </p:nvSpPr>
          <p:spPr>
            <a:xfrm>
              <a:off x="9078992" y="399383"/>
              <a:ext cx="1962149" cy="1962150"/>
            </a:xfrm>
            <a:custGeom>
              <a:avLst/>
              <a:gdLst>
                <a:gd name="connsiteX0" fmla="*/ 981074 w 1962149"/>
                <a:gd name="connsiteY0" fmla="*/ 0 h 1962150"/>
                <a:gd name="connsiteX1" fmla="*/ 0 w 1962149"/>
                <a:gd name="connsiteY1" fmla="*/ 981075 h 1962150"/>
                <a:gd name="connsiteX2" fmla="*/ 981074 w 1962149"/>
                <a:gd name="connsiteY2" fmla="*/ 1962150 h 1962150"/>
                <a:gd name="connsiteX3" fmla="*/ 1962149 w 1962149"/>
                <a:gd name="connsiteY3" fmla="*/ 981075 h 1962150"/>
                <a:gd name="connsiteX4" fmla="*/ 981074 w 1962149"/>
                <a:gd name="connsiteY4" fmla="*/ 0 h 1962150"/>
                <a:gd name="connsiteX5" fmla="*/ 981074 w 1962149"/>
                <a:gd name="connsiteY5" fmla="*/ 1752600 h 1962150"/>
                <a:gd name="connsiteX6" fmla="*/ 209550 w 1962149"/>
                <a:gd name="connsiteY6" fmla="*/ 981075 h 1962150"/>
                <a:gd name="connsiteX7" fmla="*/ 981074 w 1962149"/>
                <a:gd name="connsiteY7" fmla="*/ 209550 h 1962150"/>
                <a:gd name="connsiteX8" fmla="*/ 1752599 w 1962149"/>
                <a:gd name="connsiteY8" fmla="*/ 981075 h 1962150"/>
                <a:gd name="connsiteX9" fmla="*/ 981074 w 1962149"/>
                <a:gd name="connsiteY9" fmla="*/ 1752600 h 1962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2149" h="1962150">
                  <a:moveTo>
                    <a:pt x="981074" y="0"/>
                  </a:moveTo>
                  <a:cubicBezTo>
                    <a:pt x="439245" y="0"/>
                    <a:pt x="0" y="439243"/>
                    <a:pt x="0" y="981075"/>
                  </a:cubicBezTo>
                  <a:cubicBezTo>
                    <a:pt x="0" y="1522905"/>
                    <a:pt x="439245" y="1962150"/>
                    <a:pt x="981074" y="1962150"/>
                  </a:cubicBezTo>
                  <a:cubicBezTo>
                    <a:pt x="1522952" y="1962150"/>
                    <a:pt x="1962149" y="1522905"/>
                    <a:pt x="1962149" y="981075"/>
                  </a:cubicBezTo>
                  <a:cubicBezTo>
                    <a:pt x="1961483" y="439503"/>
                    <a:pt x="1522666" y="630"/>
                    <a:pt x="981074" y="0"/>
                  </a:cubicBezTo>
                  <a:close/>
                  <a:moveTo>
                    <a:pt x="981074" y="1752600"/>
                  </a:moveTo>
                  <a:cubicBezTo>
                    <a:pt x="554926" y="1752600"/>
                    <a:pt x="209550" y="1407176"/>
                    <a:pt x="209550" y="981075"/>
                  </a:cubicBezTo>
                  <a:cubicBezTo>
                    <a:pt x="209550" y="554974"/>
                    <a:pt x="554926" y="209550"/>
                    <a:pt x="981074" y="209550"/>
                  </a:cubicBezTo>
                  <a:cubicBezTo>
                    <a:pt x="1407223" y="209550"/>
                    <a:pt x="1752599" y="554974"/>
                    <a:pt x="1752599" y="981075"/>
                  </a:cubicBezTo>
                  <a:cubicBezTo>
                    <a:pt x="1752599" y="1407176"/>
                    <a:pt x="1407223" y="1752600"/>
                    <a:pt x="981074" y="1752600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Block Arc 133">
              <a:extLst>
                <a:ext uri="{FF2B5EF4-FFF2-40B4-BE49-F238E27FC236}">
                  <a16:creationId xmlns:a16="http://schemas.microsoft.com/office/drawing/2014/main" id="{69595C7A-C55F-4629-BE27-712BE3877033}"/>
                </a:ext>
              </a:extLst>
            </p:cNvPr>
            <p:cNvSpPr/>
            <p:nvPr/>
          </p:nvSpPr>
          <p:spPr>
            <a:xfrm>
              <a:off x="9077086" y="397478"/>
              <a:ext cx="1965960" cy="1965960"/>
            </a:xfrm>
            <a:prstGeom prst="blockArc">
              <a:avLst>
                <a:gd name="adj1" fmla="val 16193806"/>
                <a:gd name="adj2" fmla="val 11557233"/>
                <a:gd name="adj3" fmla="val 10787"/>
              </a:avLst>
            </a:prstGeom>
            <a:gradFill flip="none" rotWithShape="1">
              <a:gsLst>
                <a:gs pos="0">
                  <a:srgbClr val="81C123"/>
                </a:gs>
                <a:gs pos="100000">
                  <a:srgbClr val="B3DA7D"/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CD5D3826-1B15-4438-8874-DE5A2EC979A8}"/>
              </a:ext>
            </a:extLst>
          </p:cNvPr>
          <p:cNvSpPr txBox="1"/>
          <p:nvPr/>
        </p:nvSpPr>
        <p:spPr>
          <a:xfrm>
            <a:off x="8730407" y="2506821"/>
            <a:ext cx="2669321" cy="561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900"/>
              </a:lnSpc>
            </a:pPr>
            <a:r>
              <a:rPr lang="en-US" sz="13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</a:t>
            </a:r>
          </a:p>
          <a:p>
            <a:pPr algn="ctr">
              <a:lnSpc>
                <a:spcPts val="1900"/>
              </a:lnSpc>
            </a:pPr>
            <a:r>
              <a:rPr lang="en-US" sz="13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Topic</a:t>
            </a:r>
            <a:endParaRPr lang="en-US" sz="135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7C9F3A28-3159-4163-97C1-06BC81201A8B}"/>
              </a:ext>
            </a:extLst>
          </p:cNvPr>
          <p:cNvSpPr/>
          <p:nvPr/>
        </p:nvSpPr>
        <p:spPr>
          <a:xfrm>
            <a:off x="7938135" y="3429000"/>
            <a:ext cx="4253865" cy="3429000"/>
          </a:xfrm>
          <a:custGeom>
            <a:avLst/>
            <a:gdLst>
              <a:gd name="connsiteX0" fmla="*/ 0 w 4253865"/>
              <a:gd name="connsiteY0" fmla="*/ 0 h 3429000"/>
              <a:gd name="connsiteX1" fmla="*/ 4253865 w 4253865"/>
              <a:gd name="connsiteY1" fmla="*/ 0 h 3429000"/>
              <a:gd name="connsiteX2" fmla="*/ 4253865 w 4253865"/>
              <a:gd name="connsiteY2" fmla="*/ 3429000 h 3429000"/>
              <a:gd name="connsiteX3" fmla="*/ 0 w 4253865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53865" h="3429000">
                <a:moveTo>
                  <a:pt x="0" y="0"/>
                </a:moveTo>
                <a:lnTo>
                  <a:pt x="4253865" y="0"/>
                </a:lnTo>
                <a:lnTo>
                  <a:pt x="4253865" y="3429000"/>
                </a:lnTo>
                <a:lnTo>
                  <a:pt x="0" y="3429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2D3F37C2-C9B1-4DD1-8A27-93ABEB76450A}"/>
              </a:ext>
            </a:extLst>
          </p:cNvPr>
          <p:cNvSpPr/>
          <p:nvPr/>
        </p:nvSpPr>
        <p:spPr>
          <a:xfrm>
            <a:off x="415670" y="1937004"/>
            <a:ext cx="6421469" cy="243173"/>
          </a:xfrm>
          <a:custGeom>
            <a:avLst/>
            <a:gdLst>
              <a:gd name="connsiteX0" fmla="*/ 0 w 6421469"/>
              <a:gd name="connsiteY0" fmla="*/ 0 h 243173"/>
              <a:gd name="connsiteX1" fmla="*/ 6421469 w 6421469"/>
              <a:gd name="connsiteY1" fmla="*/ 0 h 243173"/>
              <a:gd name="connsiteX2" fmla="*/ 6421469 w 6421469"/>
              <a:gd name="connsiteY2" fmla="*/ 243173 h 243173"/>
              <a:gd name="connsiteX3" fmla="*/ 0 w 6421469"/>
              <a:gd name="connsiteY3" fmla="*/ 243173 h 243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21469" h="243173">
                <a:moveTo>
                  <a:pt x="0" y="0"/>
                </a:moveTo>
                <a:lnTo>
                  <a:pt x="6421469" y="0"/>
                </a:lnTo>
                <a:lnTo>
                  <a:pt x="6421469" y="243173"/>
                </a:lnTo>
                <a:lnTo>
                  <a:pt x="0" y="243173"/>
                </a:lnTo>
                <a:close/>
              </a:path>
            </a:pathLst>
          </a:custGeom>
          <a:gradFill flip="none" rotWithShape="1">
            <a:gsLst>
              <a:gs pos="0">
                <a:srgbClr val="E7F3D9"/>
              </a:gs>
              <a:gs pos="100000">
                <a:srgbClr val="EEF7E5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027CCB1-FB1F-41EF-B0F2-E9F08DF1844B}"/>
              </a:ext>
            </a:extLst>
          </p:cNvPr>
          <p:cNvSpPr txBox="1"/>
          <p:nvPr/>
        </p:nvSpPr>
        <p:spPr>
          <a:xfrm>
            <a:off x="9553645" y="4519123"/>
            <a:ext cx="1022844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150" spc="-63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75%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B864E07-B362-4C1B-8A61-E35E3DD388DE}"/>
              </a:ext>
            </a:extLst>
          </p:cNvPr>
          <p:cNvSpPr txBox="1"/>
          <p:nvPr/>
        </p:nvSpPr>
        <p:spPr>
          <a:xfrm>
            <a:off x="407670" y="897159"/>
            <a:ext cx="6497291" cy="13157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7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See How Much We’ve</a:t>
            </a:r>
          </a:p>
          <a:p>
            <a:pPr algn="l"/>
            <a:r>
              <a:rPr lang="en-US" sz="3975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Completed with Charts</a:t>
            </a:r>
            <a:endParaRPr lang="en-US" sz="3975" spc="0" baseline="0" dirty="0">
              <a:gradFill>
                <a:gsLst>
                  <a:gs pos="0">
                    <a:srgbClr val="81C123"/>
                  </a:gs>
                  <a:gs pos="100000">
                    <a:srgbClr val="B3DA7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5A30CF9-4314-4FFC-89DD-5C12C81AB549}"/>
              </a:ext>
            </a:extLst>
          </p:cNvPr>
          <p:cNvSpPr txBox="1"/>
          <p:nvPr/>
        </p:nvSpPr>
        <p:spPr>
          <a:xfrm>
            <a:off x="407670" y="591597"/>
            <a:ext cx="311495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spc="0" baseline="0" dirty="0">
                <a:solidFill>
                  <a:schemeClr val="bg2">
                    <a:lumMod val="25000"/>
                  </a:schemeClr>
                </a:solidFill>
                <a:latin typeface="Montserrat-Regular"/>
                <a:sym typeface="Montserrat-Regular"/>
                <a:rtl val="0"/>
              </a:rPr>
              <a:t>Progress Report with </a:t>
            </a:r>
            <a:r>
              <a:rPr lang="en-US" sz="1350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Montserrat-Regular"/>
                <a:sym typeface="Montserrat-Regular"/>
                <a:rtl val="0"/>
              </a:rPr>
              <a:t>Data Charts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5902F40-BF07-44C1-BBD6-FA3B3F002E62}"/>
              </a:ext>
            </a:extLst>
          </p:cNvPr>
          <p:cNvSpPr txBox="1"/>
          <p:nvPr/>
        </p:nvSpPr>
        <p:spPr>
          <a:xfrm>
            <a:off x="407670" y="2268569"/>
            <a:ext cx="6636753" cy="5390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 Above Topic this</a:t>
            </a:r>
          </a:p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is Just a Demo Consider Replacing these Texts with Your Own</a:t>
            </a:r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6B78B828-7892-495A-89A1-F46CA4192EDE}"/>
              </a:ext>
            </a:extLst>
          </p:cNvPr>
          <p:cNvSpPr/>
          <p:nvPr/>
        </p:nvSpPr>
        <p:spPr>
          <a:xfrm>
            <a:off x="0" y="3429000"/>
            <a:ext cx="7938135" cy="3429000"/>
          </a:xfrm>
          <a:custGeom>
            <a:avLst/>
            <a:gdLst>
              <a:gd name="connsiteX0" fmla="*/ 0 w 7938135"/>
              <a:gd name="connsiteY0" fmla="*/ 0 h 3429000"/>
              <a:gd name="connsiteX1" fmla="*/ 7938135 w 7938135"/>
              <a:gd name="connsiteY1" fmla="*/ 0 h 3429000"/>
              <a:gd name="connsiteX2" fmla="*/ 7938135 w 7938135"/>
              <a:gd name="connsiteY2" fmla="*/ 3429000 h 3429000"/>
              <a:gd name="connsiteX3" fmla="*/ 0 w 7938135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938135" h="3429000">
                <a:moveTo>
                  <a:pt x="0" y="0"/>
                </a:moveTo>
                <a:lnTo>
                  <a:pt x="7938135" y="0"/>
                </a:lnTo>
                <a:lnTo>
                  <a:pt x="7938135" y="3429000"/>
                </a:lnTo>
                <a:lnTo>
                  <a:pt x="0" y="3429000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AA345F28-2C81-4B1E-B650-9D7930FE7D23}"/>
              </a:ext>
            </a:extLst>
          </p:cNvPr>
          <p:cNvSpPr txBox="1"/>
          <p:nvPr/>
        </p:nvSpPr>
        <p:spPr>
          <a:xfrm>
            <a:off x="508920" y="3974020"/>
            <a:ext cx="16433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345 M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CC0A5BE6-FDFA-4731-B51C-B053DFDD6B04}"/>
              </a:ext>
            </a:extLst>
          </p:cNvPr>
          <p:cNvSpPr txBox="1"/>
          <p:nvPr/>
        </p:nvSpPr>
        <p:spPr>
          <a:xfrm>
            <a:off x="507111" y="4716780"/>
            <a:ext cx="2018501" cy="7127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ts val="2500"/>
              </a:lnSpc>
            </a:pPr>
            <a:r>
              <a:rPr lang="en-US" sz="1875" baseline="0" dirty="0">
                <a:solidFill>
                  <a:schemeClr val="bg1"/>
                </a:solidFill>
                <a:latin typeface="Montserrat-Regular"/>
                <a:sym typeface="Montserrat-Regular"/>
                <a:rtl val="0"/>
              </a:rPr>
              <a:t>Total Allocated</a:t>
            </a:r>
          </a:p>
          <a:p>
            <a:pPr algn="l">
              <a:lnSpc>
                <a:spcPts val="2500"/>
              </a:lnSpc>
            </a:pPr>
            <a:r>
              <a:rPr lang="en-US" sz="1875" dirty="0">
                <a:solidFill>
                  <a:schemeClr val="bg1"/>
                </a:solidFill>
                <a:latin typeface="Montserrat-Regular"/>
                <a:sym typeface="Montserrat-Regular"/>
                <a:rtl val="0"/>
              </a:rPr>
              <a:t>Amount</a:t>
            </a:r>
            <a:endParaRPr lang="en-US" sz="1875" baseline="0" dirty="0">
              <a:solidFill>
                <a:schemeClr val="bg1"/>
              </a:solidFill>
              <a:latin typeface="Montserrat-Regular"/>
              <a:sym typeface="Montserrat-Regular"/>
              <a:rtl val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9FD20DC5-3328-4835-94B1-42AB46E2036B}"/>
              </a:ext>
            </a:extLst>
          </p:cNvPr>
          <p:cNvSpPr txBox="1"/>
          <p:nvPr/>
        </p:nvSpPr>
        <p:spPr>
          <a:xfrm>
            <a:off x="2988945" y="3972020"/>
            <a:ext cx="1965603" cy="634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525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4 Years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8021353B-686B-490D-AFCA-15131D730EE7}"/>
              </a:ext>
            </a:extLst>
          </p:cNvPr>
          <p:cNvSpPr txBox="1"/>
          <p:nvPr/>
        </p:nvSpPr>
        <p:spPr>
          <a:xfrm>
            <a:off x="2977800" y="4714303"/>
            <a:ext cx="2097049" cy="6694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>
              <a:lnSpc>
                <a:spcPts val="2500"/>
              </a:lnSpc>
              <a:defRPr sz="1875" baseline="0">
                <a:solidFill>
                  <a:srgbClr val="FFFFFF"/>
                </a:solidFill>
                <a:latin typeface="Montserrat-Regular"/>
                <a:rtl val="0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sym typeface="Montserrat-Regular"/>
              </a:rPr>
              <a:t>Estimated Time</a:t>
            </a:r>
          </a:p>
          <a:p>
            <a:r>
              <a:rPr lang="en-US" dirty="0">
                <a:solidFill>
                  <a:schemeClr val="bg1"/>
                </a:solidFill>
                <a:sym typeface="Montserrat-Regular"/>
              </a:rPr>
              <a:t>Duration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CF51D3D7-D2A8-4A99-8C63-80FD8F4E8AF0}"/>
              </a:ext>
            </a:extLst>
          </p:cNvPr>
          <p:cNvSpPr txBox="1"/>
          <p:nvPr/>
        </p:nvSpPr>
        <p:spPr>
          <a:xfrm>
            <a:off x="5549265" y="3973068"/>
            <a:ext cx="1487908" cy="634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525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137 M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E16E8407-BCA2-4869-840F-39FD80A48C1F}"/>
              </a:ext>
            </a:extLst>
          </p:cNvPr>
          <p:cNvSpPr txBox="1"/>
          <p:nvPr/>
        </p:nvSpPr>
        <p:spPr>
          <a:xfrm>
            <a:off x="5542407" y="4713255"/>
            <a:ext cx="1914307" cy="6694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>
              <a:lnSpc>
                <a:spcPts val="2500"/>
              </a:lnSpc>
              <a:defRPr sz="1875" baseline="0">
                <a:solidFill>
                  <a:srgbClr val="FFFFFF"/>
                </a:solidFill>
                <a:latin typeface="Montserrat-Regular"/>
                <a:rtl val="0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sym typeface="Montserrat-Regular"/>
              </a:rPr>
              <a:t>Cash On Hand</a:t>
            </a:r>
          </a:p>
          <a:p>
            <a:r>
              <a:rPr lang="en-US" dirty="0">
                <a:solidFill>
                  <a:schemeClr val="bg1"/>
                </a:solidFill>
                <a:sym typeface="Montserrat-Regular"/>
              </a:rPr>
              <a:t>to Use</a:t>
            </a:r>
          </a:p>
        </p:txBody>
      </p:sp>
      <p:sp>
        <p:nvSpPr>
          <p:cNvPr id="112" name="Freeform: Shape 111">
            <a:extLst>
              <a:ext uri="{FF2B5EF4-FFF2-40B4-BE49-F238E27FC236}">
                <a16:creationId xmlns:a16="http://schemas.microsoft.com/office/drawing/2014/main" id="{4BC39612-27BA-45CB-8C92-9E232753B920}"/>
              </a:ext>
            </a:extLst>
          </p:cNvPr>
          <p:cNvSpPr/>
          <p:nvPr/>
        </p:nvSpPr>
        <p:spPr>
          <a:xfrm>
            <a:off x="2685573" y="3950874"/>
            <a:ext cx="9525" cy="1583912"/>
          </a:xfrm>
          <a:custGeom>
            <a:avLst/>
            <a:gdLst>
              <a:gd name="connsiteX0" fmla="*/ 0 w 9525"/>
              <a:gd name="connsiteY0" fmla="*/ 0 h 1583912"/>
              <a:gd name="connsiteX1" fmla="*/ 9525 w 9525"/>
              <a:gd name="connsiteY1" fmla="*/ 0 h 1583912"/>
              <a:gd name="connsiteX2" fmla="*/ 9525 w 9525"/>
              <a:gd name="connsiteY2" fmla="*/ 1583912 h 1583912"/>
              <a:gd name="connsiteX3" fmla="*/ 0 w 9525"/>
              <a:gd name="connsiteY3" fmla="*/ 1583912 h 1583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25" h="1583912">
                <a:moveTo>
                  <a:pt x="0" y="0"/>
                </a:moveTo>
                <a:lnTo>
                  <a:pt x="9525" y="0"/>
                </a:lnTo>
                <a:lnTo>
                  <a:pt x="9525" y="1583912"/>
                </a:lnTo>
                <a:lnTo>
                  <a:pt x="0" y="158391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5" name="Freeform: Shape 114">
            <a:extLst>
              <a:ext uri="{FF2B5EF4-FFF2-40B4-BE49-F238E27FC236}">
                <a16:creationId xmlns:a16="http://schemas.microsoft.com/office/drawing/2014/main" id="{25593777-99DA-47D0-AF8E-B84CEB8EF203}"/>
              </a:ext>
            </a:extLst>
          </p:cNvPr>
          <p:cNvSpPr/>
          <p:nvPr/>
        </p:nvSpPr>
        <p:spPr>
          <a:xfrm>
            <a:off x="5248370" y="3950874"/>
            <a:ext cx="9525" cy="1583912"/>
          </a:xfrm>
          <a:custGeom>
            <a:avLst/>
            <a:gdLst>
              <a:gd name="connsiteX0" fmla="*/ 0 w 9525"/>
              <a:gd name="connsiteY0" fmla="*/ 0 h 1583912"/>
              <a:gd name="connsiteX1" fmla="*/ 9525 w 9525"/>
              <a:gd name="connsiteY1" fmla="*/ 0 h 1583912"/>
              <a:gd name="connsiteX2" fmla="*/ 9525 w 9525"/>
              <a:gd name="connsiteY2" fmla="*/ 1583912 h 1583912"/>
              <a:gd name="connsiteX3" fmla="*/ 0 w 9525"/>
              <a:gd name="connsiteY3" fmla="*/ 1583912 h 1583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25" h="1583912">
                <a:moveTo>
                  <a:pt x="0" y="0"/>
                </a:moveTo>
                <a:lnTo>
                  <a:pt x="9525" y="0"/>
                </a:lnTo>
                <a:lnTo>
                  <a:pt x="9525" y="1583912"/>
                </a:lnTo>
                <a:lnTo>
                  <a:pt x="0" y="158391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1DF46891-4034-4830-87C5-AB34D5D9B632}"/>
              </a:ext>
            </a:extLst>
          </p:cNvPr>
          <p:cNvGrpSpPr/>
          <p:nvPr/>
        </p:nvGrpSpPr>
        <p:grpSpPr>
          <a:xfrm>
            <a:off x="9082087" y="3824683"/>
            <a:ext cx="1965960" cy="1965960"/>
            <a:chOff x="9076529" y="3824683"/>
            <a:chExt cx="1965960" cy="196596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8AD5D5D9-82ED-4DEA-B524-5F2F2338C512}"/>
                </a:ext>
              </a:extLst>
            </p:cNvPr>
            <p:cNvSpPr/>
            <p:nvPr/>
          </p:nvSpPr>
          <p:spPr>
            <a:xfrm>
              <a:off x="9078435" y="3826588"/>
              <a:ext cx="1962149" cy="1962150"/>
            </a:xfrm>
            <a:custGeom>
              <a:avLst/>
              <a:gdLst>
                <a:gd name="connsiteX0" fmla="*/ 981074 w 1962149"/>
                <a:gd name="connsiteY0" fmla="*/ 0 h 1962150"/>
                <a:gd name="connsiteX1" fmla="*/ 0 w 1962149"/>
                <a:gd name="connsiteY1" fmla="*/ 981075 h 1962150"/>
                <a:gd name="connsiteX2" fmla="*/ 981074 w 1962149"/>
                <a:gd name="connsiteY2" fmla="*/ 1962150 h 1962150"/>
                <a:gd name="connsiteX3" fmla="*/ 1962149 w 1962149"/>
                <a:gd name="connsiteY3" fmla="*/ 981075 h 1962150"/>
                <a:gd name="connsiteX4" fmla="*/ 981074 w 1962149"/>
                <a:gd name="connsiteY4" fmla="*/ 0 h 1962150"/>
                <a:gd name="connsiteX5" fmla="*/ 981074 w 1962149"/>
                <a:gd name="connsiteY5" fmla="*/ 1752600 h 1962150"/>
                <a:gd name="connsiteX6" fmla="*/ 209550 w 1962149"/>
                <a:gd name="connsiteY6" fmla="*/ 981075 h 1962150"/>
                <a:gd name="connsiteX7" fmla="*/ 981074 w 1962149"/>
                <a:gd name="connsiteY7" fmla="*/ 209550 h 1962150"/>
                <a:gd name="connsiteX8" fmla="*/ 1752599 w 1962149"/>
                <a:gd name="connsiteY8" fmla="*/ 981075 h 1962150"/>
                <a:gd name="connsiteX9" fmla="*/ 981074 w 1962149"/>
                <a:gd name="connsiteY9" fmla="*/ 1752600 h 1962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2149" h="1962150">
                  <a:moveTo>
                    <a:pt x="981074" y="0"/>
                  </a:moveTo>
                  <a:cubicBezTo>
                    <a:pt x="439245" y="0"/>
                    <a:pt x="0" y="439245"/>
                    <a:pt x="0" y="981075"/>
                  </a:cubicBezTo>
                  <a:cubicBezTo>
                    <a:pt x="0" y="1522905"/>
                    <a:pt x="439245" y="1962150"/>
                    <a:pt x="981074" y="1962150"/>
                  </a:cubicBezTo>
                  <a:cubicBezTo>
                    <a:pt x="1522952" y="1962150"/>
                    <a:pt x="1962149" y="1522905"/>
                    <a:pt x="1962149" y="981075"/>
                  </a:cubicBezTo>
                  <a:cubicBezTo>
                    <a:pt x="1961483" y="439503"/>
                    <a:pt x="1522666" y="629"/>
                    <a:pt x="981074" y="0"/>
                  </a:cubicBezTo>
                  <a:close/>
                  <a:moveTo>
                    <a:pt x="981074" y="1752600"/>
                  </a:moveTo>
                  <a:cubicBezTo>
                    <a:pt x="554926" y="1752600"/>
                    <a:pt x="209550" y="1407176"/>
                    <a:pt x="209550" y="981075"/>
                  </a:cubicBezTo>
                  <a:cubicBezTo>
                    <a:pt x="209550" y="554974"/>
                    <a:pt x="554926" y="209550"/>
                    <a:pt x="981074" y="209550"/>
                  </a:cubicBezTo>
                  <a:cubicBezTo>
                    <a:pt x="1407223" y="209550"/>
                    <a:pt x="1752599" y="554974"/>
                    <a:pt x="1752599" y="981075"/>
                  </a:cubicBezTo>
                  <a:cubicBezTo>
                    <a:pt x="1752599" y="1407176"/>
                    <a:pt x="1407223" y="1752600"/>
                    <a:pt x="981074" y="1752600"/>
                  </a:cubicBezTo>
                  <a:close/>
                </a:path>
              </a:pathLst>
            </a:custGeom>
            <a:gradFill>
              <a:gsLst>
                <a:gs pos="0">
                  <a:srgbClr val="E7F3D9"/>
                </a:gs>
                <a:gs pos="100000">
                  <a:srgbClr val="EEF7E5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Block Arc 134">
              <a:extLst>
                <a:ext uri="{FF2B5EF4-FFF2-40B4-BE49-F238E27FC236}">
                  <a16:creationId xmlns:a16="http://schemas.microsoft.com/office/drawing/2014/main" id="{DBD65323-6B00-4BAE-8074-DA1415030F8F}"/>
                </a:ext>
              </a:extLst>
            </p:cNvPr>
            <p:cNvSpPr/>
            <p:nvPr/>
          </p:nvSpPr>
          <p:spPr>
            <a:xfrm rot="20627058">
              <a:off x="9076529" y="3824683"/>
              <a:ext cx="1965960" cy="1965960"/>
            </a:xfrm>
            <a:prstGeom prst="blockArc">
              <a:avLst>
                <a:gd name="adj1" fmla="val 17162286"/>
                <a:gd name="adj2" fmla="val 11557233"/>
                <a:gd name="adj3" fmla="val 10787"/>
              </a:avLst>
            </a:prstGeom>
            <a:gradFill>
              <a:gsLst>
                <a:gs pos="0">
                  <a:srgbClr val="81C123"/>
                </a:gs>
                <a:gs pos="100000">
                  <a:srgbClr val="B3DA7D"/>
                </a:gs>
              </a:gsLst>
              <a:path path="circle">
                <a:fillToRect t="100000" r="10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39" name="TextBox 138">
            <a:extLst>
              <a:ext uri="{FF2B5EF4-FFF2-40B4-BE49-F238E27FC236}">
                <a16:creationId xmlns:a16="http://schemas.microsoft.com/office/drawing/2014/main" id="{4AD7C088-8E78-4AD8-8F83-C3DAD66C7A74}"/>
              </a:ext>
            </a:extLst>
          </p:cNvPr>
          <p:cNvSpPr txBox="1"/>
          <p:nvPr/>
        </p:nvSpPr>
        <p:spPr>
          <a:xfrm>
            <a:off x="8730407" y="5937266"/>
            <a:ext cx="2669321" cy="561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900"/>
              </a:lnSpc>
            </a:pPr>
            <a:r>
              <a:rPr lang="en-US" sz="13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</a:t>
            </a:r>
          </a:p>
          <a:p>
            <a:pPr algn="ctr">
              <a:lnSpc>
                <a:spcPts val="1900"/>
              </a:lnSpc>
            </a:pPr>
            <a:r>
              <a:rPr lang="en-US" sz="13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Topic</a:t>
            </a:r>
            <a:endParaRPr lang="en-US" sz="135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28C85BFF-C892-4818-8E4E-704F0589EDCE}"/>
              </a:ext>
            </a:extLst>
          </p:cNvPr>
          <p:cNvSpPr txBox="1"/>
          <p:nvPr/>
        </p:nvSpPr>
        <p:spPr>
          <a:xfrm>
            <a:off x="501777" y="5824917"/>
            <a:ext cx="7251573" cy="560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34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Should Write Some Brief Information Text to Explain the Above Topic</a:t>
            </a:r>
          </a:p>
          <a:p>
            <a:pPr>
              <a:lnSpc>
                <a:spcPts val="1900"/>
              </a:lnSpc>
            </a:pPr>
            <a:r>
              <a:rPr lang="en-US" sz="134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this is Just a Demo So Consider Replacing these Texts with Your Own</a:t>
            </a: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AEFD5590-FB06-4425-A82D-978F47BD2396}"/>
              </a:ext>
            </a:extLst>
          </p:cNvPr>
          <p:cNvSpPr/>
          <p:nvPr/>
        </p:nvSpPr>
        <p:spPr>
          <a:xfrm>
            <a:off x="1" y="0"/>
            <a:ext cx="413764" cy="3429000"/>
          </a:xfrm>
          <a:custGeom>
            <a:avLst/>
            <a:gdLst>
              <a:gd name="connsiteX0" fmla="*/ 0 w 4253865"/>
              <a:gd name="connsiteY0" fmla="*/ 0 h 3429000"/>
              <a:gd name="connsiteX1" fmla="*/ 4253865 w 4253865"/>
              <a:gd name="connsiteY1" fmla="*/ 0 h 3429000"/>
              <a:gd name="connsiteX2" fmla="*/ 4253865 w 4253865"/>
              <a:gd name="connsiteY2" fmla="*/ 3429000 h 3429000"/>
              <a:gd name="connsiteX3" fmla="*/ 0 w 4253865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53865" h="3429000">
                <a:moveTo>
                  <a:pt x="0" y="0"/>
                </a:moveTo>
                <a:lnTo>
                  <a:pt x="4253865" y="0"/>
                </a:lnTo>
                <a:lnTo>
                  <a:pt x="4253865" y="3429000"/>
                </a:lnTo>
                <a:lnTo>
                  <a:pt x="0" y="3429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682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decel="46667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1" decel="46667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1" decel="46667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decel="46667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5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5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7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7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5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75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52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" presetClass="entr" presetSubtype="8" decel="46667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6" grpId="0"/>
      <p:bldP spid="138" grpId="0"/>
      <p:bldP spid="5" grpId="0" animBg="1"/>
      <p:bldP spid="30" grpId="0"/>
      <p:bldP spid="35" grpId="0"/>
      <p:bldP spid="51" grpId="0"/>
      <p:bldP spid="57" grpId="0"/>
      <p:bldP spid="72" grpId="0" animBg="1"/>
      <p:bldP spid="73" grpId="0"/>
      <p:bldP spid="76" grpId="0"/>
      <p:bldP spid="85" grpId="0"/>
      <p:bldP spid="91" grpId="0"/>
      <p:bldP spid="100" grpId="0"/>
      <p:bldP spid="103" grpId="0"/>
      <p:bldP spid="112" grpId="0" animBg="1"/>
      <p:bldP spid="115" grpId="0" animBg="1"/>
      <p:bldP spid="139" grpId="0"/>
      <p:bldP spid="1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6B52EEBA-164E-4DF8-9105-2D353A4665F9}"/>
              </a:ext>
            </a:extLst>
          </p:cNvPr>
          <p:cNvSpPr/>
          <p:nvPr/>
        </p:nvSpPr>
        <p:spPr>
          <a:xfrm>
            <a:off x="7938135" y="0"/>
            <a:ext cx="4253865" cy="3429000"/>
          </a:xfrm>
          <a:custGeom>
            <a:avLst/>
            <a:gdLst>
              <a:gd name="connsiteX0" fmla="*/ 0 w 4253865"/>
              <a:gd name="connsiteY0" fmla="*/ 0 h 3429000"/>
              <a:gd name="connsiteX1" fmla="*/ 4253865 w 4253865"/>
              <a:gd name="connsiteY1" fmla="*/ 0 h 3429000"/>
              <a:gd name="connsiteX2" fmla="*/ 4253865 w 4253865"/>
              <a:gd name="connsiteY2" fmla="*/ 3429000 h 3429000"/>
              <a:gd name="connsiteX3" fmla="*/ 0 w 4253865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53865" h="3429000">
                <a:moveTo>
                  <a:pt x="0" y="0"/>
                </a:moveTo>
                <a:lnTo>
                  <a:pt x="4253865" y="0"/>
                </a:lnTo>
                <a:lnTo>
                  <a:pt x="4253865" y="3429000"/>
                </a:lnTo>
                <a:lnTo>
                  <a:pt x="0" y="3429000"/>
                </a:lnTo>
                <a:close/>
              </a:path>
            </a:pathLst>
          </a:custGeom>
          <a:gradFill>
            <a:gsLst>
              <a:gs pos="0">
                <a:srgbClr val="FFE5E9"/>
              </a:gs>
              <a:gs pos="100000">
                <a:srgbClr val="FFEBEE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FEA78BC-CDE2-4A69-AB3A-C5E710A879A8}"/>
              </a:ext>
            </a:extLst>
          </p:cNvPr>
          <p:cNvSpPr txBox="1"/>
          <p:nvPr/>
        </p:nvSpPr>
        <p:spPr>
          <a:xfrm>
            <a:off x="9528702" y="1091918"/>
            <a:ext cx="1072730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1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87%</a:t>
            </a:r>
          </a:p>
        </p:txBody>
      </p: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46A7DADD-B8F7-4837-A96B-E7B9A8297EB3}"/>
              </a:ext>
            </a:extLst>
          </p:cNvPr>
          <p:cNvGrpSpPr/>
          <p:nvPr/>
        </p:nvGrpSpPr>
        <p:grpSpPr>
          <a:xfrm>
            <a:off x="9082087" y="397478"/>
            <a:ext cx="1965960" cy="1965960"/>
            <a:chOff x="9077086" y="397478"/>
            <a:chExt cx="1965960" cy="1965960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3FB4D558-DB33-4044-A111-17FF0D8FF9FC}"/>
                </a:ext>
              </a:extLst>
            </p:cNvPr>
            <p:cNvSpPr/>
            <p:nvPr/>
          </p:nvSpPr>
          <p:spPr>
            <a:xfrm>
              <a:off x="9078992" y="399383"/>
              <a:ext cx="1962149" cy="1962150"/>
            </a:xfrm>
            <a:custGeom>
              <a:avLst/>
              <a:gdLst>
                <a:gd name="connsiteX0" fmla="*/ 981074 w 1962149"/>
                <a:gd name="connsiteY0" fmla="*/ 0 h 1962150"/>
                <a:gd name="connsiteX1" fmla="*/ 0 w 1962149"/>
                <a:gd name="connsiteY1" fmla="*/ 981075 h 1962150"/>
                <a:gd name="connsiteX2" fmla="*/ 981074 w 1962149"/>
                <a:gd name="connsiteY2" fmla="*/ 1962150 h 1962150"/>
                <a:gd name="connsiteX3" fmla="*/ 1962149 w 1962149"/>
                <a:gd name="connsiteY3" fmla="*/ 981075 h 1962150"/>
                <a:gd name="connsiteX4" fmla="*/ 981074 w 1962149"/>
                <a:gd name="connsiteY4" fmla="*/ 0 h 1962150"/>
                <a:gd name="connsiteX5" fmla="*/ 981074 w 1962149"/>
                <a:gd name="connsiteY5" fmla="*/ 1752600 h 1962150"/>
                <a:gd name="connsiteX6" fmla="*/ 209550 w 1962149"/>
                <a:gd name="connsiteY6" fmla="*/ 981075 h 1962150"/>
                <a:gd name="connsiteX7" fmla="*/ 981074 w 1962149"/>
                <a:gd name="connsiteY7" fmla="*/ 209550 h 1962150"/>
                <a:gd name="connsiteX8" fmla="*/ 1752599 w 1962149"/>
                <a:gd name="connsiteY8" fmla="*/ 981075 h 1962150"/>
                <a:gd name="connsiteX9" fmla="*/ 981074 w 1962149"/>
                <a:gd name="connsiteY9" fmla="*/ 1752600 h 1962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2149" h="1962150">
                  <a:moveTo>
                    <a:pt x="981074" y="0"/>
                  </a:moveTo>
                  <a:cubicBezTo>
                    <a:pt x="439245" y="0"/>
                    <a:pt x="0" y="439243"/>
                    <a:pt x="0" y="981075"/>
                  </a:cubicBezTo>
                  <a:cubicBezTo>
                    <a:pt x="0" y="1522905"/>
                    <a:pt x="439245" y="1962150"/>
                    <a:pt x="981074" y="1962150"/>
                  </a:cubicBezTo>
                  <a:cubicBezTo>
                    <a:pt x="1522952" y="1962150"/>
                    <a:pt x="1962149" y="1522905"/>
                    <a:pt x="1962149" y="981075"/>
                  </a:cubicBezTo>
                  <a:cubicBezTo>
                    <a:pt x="1961483" y="439503"/>
                    <a:pt x="1522666" y="630"/>
                    <a:pt x="981074" y="0"/>
                  </a:cubicBezTo>
                  <a:close/>
                  <a:moveTo>
                    <a:pt x="981074" y="1752600"/>
                  </a:moveTo>
                  <a:cubicBezTo>
                    <a:pt x="554926" y="1752600"/>
                    <a:pt x="209550" y="1407176"/>
                    <a:pt x="209550" y="981075"/>
                  </a:cubicBezTo>
                  <a:cubicBezTo>
                    <a:pt x="209550" y="554974"/>
                    <a:pt x="554926" y="209550"/>
                    <a:pt x="981074" y="209550"/>
                  </a:cubicBezTo>
                  <a:cubicBezTo>
                    <a:pt x="1407223" y="209550"/>
                    <a:pt x="1752599" y="554974"/>
                    <a:pt x="1752599" y="981075"/>
                  </a:cubicBezTo>
                  <a:cubicBezTo>
                    <a:pt x="1752599" y="1407176"/>
                    <a:pt x="1407223" y="1752600"/>
                    <a:pt x="981074" y="1752600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Block Arc 133">
              <a:extLst>
                <a:ext uri="{FF2B5EF4-FFF2-40B4-BE49-F238E27FC236}">
                  <a16:creationId xmlns:a16="http://schemas.microsoft.com/office/drawing/2014/main" id="{69595C7A-C55F-4629-BE27-712BE3877033}"/>
                </a:ext>
              </a:extLst>
            </p:cNvPr>
            <p:cNvSpPr/>
            <p:nvPr/>
          </p:nvSpPr>
          <p:spPr>
            <a:xfrm>
              <a:off x="9077086" y="397478"/>
              <a:ext cx="1965960" cy="1965960"/>
            </a:xfrm>
            <a:prstGeom prst="blockArc">
              <a:avLst>
                <a:gd name="adj1" fmla="val 16193806"/>
                <a:gd name="adj2" fmla="val 11557233"/>
                <a:gd name="adj3" fmla="val 10787"/>
              </a:avLst>
            </a:prstGeom>
            <a:gradFill flip="none" rotWithShape="1">
              <a:gsLst>
                <a:gs pos="0">
                  <a:srgbClr val="FF598A"/>
                </a:gs>
                <a:gs pos="100000">
                  <a:srgbClr val="FF8A9C"/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CD5D3826-1B15-4438-8874-DE5A2EC979A8}"/>
              </a:ext>
            </a:extLst>
          </p:cNvPr>
          <p:cNvSpPr txBox="1"/>
          <p:nvPr/>
        </p:nvSpPr>
        <p:spPr>
          <a:xfrm>
            <a:off x="8730407" y="2506821"/>
            <a:ext cx="2669321" cy="561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900"/>
              </a:lnSpc>
            </a:pPr>
            <a:r>
              <a:rPr lang="en-US" sz="13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</a:t>
            </a:r>
          </a:p>
          <a:p>
            <a:pPr algn="ctr">
              <a:lnSpc>
                <a:spcPts val="1900"/>
              </a:lnSpc>
            </a:pPr>
            <a:r>
              <a:rPr lang="en-US" sz="13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Topic</a:t>
            </a:r>
            <a:endParaRPr lang="en-US" sz="135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7C9F3A28-3159-4163-97C1-06BC81201A8B}"/>
              </a:ext>
            </a:extLst>
          </p:cNvPr>
          <p:cNvSpPr/>
          <p:nvPr/>
        </p:nvSpPr>
        <p:spPr>
          <a:xfrm>
            <a:off x="7938135" y="3429000"/>
            <a:ext cx="4253865" cy="3429000"/>
          </a:xfrm>
          <a:custGeom>
            <a:avLst/>
            <a:gdLst>
              <a:gd name="connsiteX0" fmla="*/ 0 w 4253865"/>
              <a:gd name="connsiteY0" fmla="*/ 0 h 3429000"/>
              <a:gd name="connsiteX1" fmla="*/ 4253865 w 4253865"/>
              <a:gd name="connsiteY1" fmla="*/ 0 h 3429000"/>
              <a:gd name="connsiteX2" fmla="*/ 4253865 w 4253865"/>
              <a:gd name="connsiteY2" fmla="*/ 3429000 h 3429000"/>
              <a:gd name="connsiteX3" fmla="*/ 0 w 4253865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53865" h="3429000">
                <a:moveTo>
                  <a:pt x="0" y="0"/>
                </a:moveTo>
                <a:lnTo>
                  <a:pt x="4253865" y="0"/>
                </a:lnTo>
                <a:lnTo>
                  <a:pt x="4253865" y="3429000"/>
                </a:lnTo>
                <a:lnTo>
                  <a:pt x="0" y="3429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2D3F37C2-C9B1-4DD1-8A27-93ABEB76450A}"/>
              </a:ext>
            </a:extLst>
          </p:cNvPr>
          <p:cNvSpPr/>
          <p:nvPr/>
        </p:nvSpPr>
        <p:spPr>
          <a:xfrm>
            <a:off x="415670" y="1937004"/>
            <a:ext cx="6421469" cy="243173"/>
          </a:xfrm>
          <a:custGeom>
            <a:avLst/>
            <a:gdLst>
              <a:gd name="connsiteX0" fmla="*/ 0 w 6421469"/>
              <a:gd name="connsiteY0" fmla="*/ 0 h 243173"/>
              <a:gd name="connsiteX1" fmla="*/ 6421469 w 6421469"/>
              <a:gd name="connsiteY1" fmla="*/ 0 h 243173"/>
              <a:gd name="connsiteX2" fmla="*/ 6421469 w 6421469"/>
              <a:gd name="connsiteY2" fmla="*/ 243173 h 243173"/>
              <a:gd name="connsiteX3" fmla="*/ 0 w 6421469"/>
              <a:gd name="connsiteY3" fmla="*/ 243173 h 243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21469" h="243173">
                <a:moveTo>
                  <a:pt x="0" y="0"/>
                </a:moveTo>
                <a:lnTo>
                  <a:pt x="6421469" y="0"/>
                </a:lnTo>
                <a:lnTo>
                  <a:pt x="6421469" y="243173"/>
                </a:lnTo>
                <a:lnTo>
                  <a:pt x="0" y="243173"/>
                </a:lnTo>
                <a:close/>
              </a:path>
            </a:pathLst>
          </a:custGeom>
          <a:gradFill flip="none" rotWithShape="1">
            <a:gsLst>
              <a:gs pos="0">
                <a:srgbClr val="FFE5E9"/>
              </a:gs>
              <a:gs pos="100000">
                <a:srgbClr val="FFEBEE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027CCB1-FB1F-41EF-B0F2-E9F08DF1844B}"/>
              </a:ext>
            </a:extLst>
          </p:cNvPr>
          <p:cNvSpPr txBox="1"/>
          <p:nvPr/>
        </p:nvSpPr>
        <p:spPr>
          <a:xfrm>
            <a:off x="9553645" y="4519123"/>
            <a:ext cx="1022844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150" spc="-63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75%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B864E07-B362-4C1B-8A61-E35E3DD388DE}"/>
              </a:ext>
            </a:extLst>
          </p:cNvPr>
          <p:cNvSpPr txBox="1"/>
          <p:nvPr/>
        </p:nvSpPr>
        <p:spPr>
          <a:xfrm>
            <a:off x="407670" y="897159"/>
            <a:ext cx="6497291" cy="13157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7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See How Much We’ve</a:t>
            </a:r>
          </a:p>
          <a:p>
            <a:pPr algn="l"/>
            <a:r>
              <a:rPr lang="en-US" sz="3975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Completed with Charts</a:t>
            </a:r>
            <a:endParaRPr lang="en-US" sz="3975" spc="0" baseline="0" dirty="0">
              <a:gradFill>
                <a:gsLst>
                  <a:gs pos="0">
                    <a:srgbClr val="FF598A"/>
                  </a:gs>
                  <a:gs pos="100000">
                    <a:srgbClr val="FF8A9C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5A30CF9-4314-4FFC-89DD-5C12C81AB549}"/>
              </a:ext>
            </a:extLst>
          </p:cNvPr>
          <p:cNvSpPr txBox="1"/>
          <p:nvPr/>
        </p:nvSpPr>
        <p:spPr>
          <a:xfrm>
            <a:off x="407670" y="591597"/>
            <a:ext cx="311495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spc="0" baseline="0" dirty="0">
                <a:solidFill>
                  <a:schemeClr val="bg2">
                    <a:lumMod val="25000"/>
                  </a:schemeClr>
                </a:solidFill>
                <a:latin typeface="Montserrat-Regular"/>
                <a:sym typeface="Montserrat-Regular"/>
                <a:rtl val="0"/>
              </a:rPr>
              <a:t>Progress Report with </a:t>
            </a:r>
            <a:r>
              <a:rPr lang="en-US" sz="135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-Regular"/>
                <a:sym typeface="Montserrat-Regular"/>
                <a:rtl val="0"/>
              </a:rPr>
              <a:t>Data Charts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5902F40-BF07-44C1-BBD6-FA3B3F002E62}"/>
              </a:ext>
            </a:extLst>
          </p:cNvPr>
          <p:cNvSpPr txBox="1"/>
          <p:nvPr/>
        </p:nvSpPr>
        <p:spPr>
          <a:xfrm>
            <a:off x="407670" y="2268569"/>
            <a:ext cx="6636753" cy="5390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 Above Topic this</a:t>
            </a:r>
          </a:p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is Just a Demo Consider Replacing these Texts with Your Own</a:t>
            </a:r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6B78B828-7892-495A-89A1-F46CA4192EDE}"/>
              </a:ext>
            </a:extLst>
          </p:cNvPr>
          <p:cNvSpPr/>
          <p:nvPr/>
        </p:nvSpPr>
        <p:spPr>
          <a:xfrm>
            <a:off x="0" y="3429000"/>
            <a:ext cx="7938135" cy="3429000"/>
          </a:xfrm>
          <a:custGeom>
            <a:avLst/>
            <a:gdLst>
              <a:gd name="connsiteX0" fmla="*/ 0 w 7938135"/>
              <a:gd name="connsiteY0" fmla="*/ 0 h 3429000"/>
              <a:gd name="connsiteX1" fmla="*/ 7938135 w 7938135"/>
              <a:gd name="connsiteY1" fmla="*/ 0 h 3429000"/>
              <a:gd name="connsiteX2" fmla="*/ 7938135 w 7938135"/>
              <a:gd name="connsiteY2" fmla="*/ 3429000 h 3429000"/>
              <a:gd name="connsiteX3" fmla="*/ 0 w 7938135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938135" h="3429000">
                <a:moveTo>
                  <a:pt x="0" y="0"/>
                </a:moveTo>
                <a:lnTo>
                  <a:pt x="7938135" y="0"/>
                </a:lnTo>
                <a:lnTo>
                  <a:pt x="7938135" y="3429000"/>
                </a:lnTo>
                <a:lnTo>
                  <a:pt x="0" y="3429000"/>
                </a:ln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AA345F28-2C81-4B1E-B650-9D7930FE7D23}"/>
              </a:ext>
            </a:extLst>
          </p:cNvPr>
          <p:cNvSpPr txBox="1"/>
          <p:nvPr/>
        </p:nvSpPr>
        <p:spPr>
          <a:xfrm>
            <a:off x="508920" y="3974020"/>
            <a:ext cx="16433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345 M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CC0A5BE6-FDFA-4731-B51C-B053DFDD6B04}"/>
              </a:ext>
            </a:extLst>
          </p:cNvPr>
          <p:cNvSpPr txBox="1"/>
          <p:nvPr/>
        </p:nvSpPr>
        <p:spPr>
          <a:xfrm>
            <a:off x="507111" y="4716780"/>
            <a:ext cx="2018501" cy="7127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ts val="2500"/>
              </a:lnSpc>
            </a:pPr>
            <a:r>
              <a:rPr lang="en-US" sz="1875" baseline="0" dirty="0">
                <a:solidFill>
                  <a:schemeClr val="bg1"/>
                </a:solidFill>
                <a:latin typeface="Montserrat-Regular"/>
                <a:sym typeface="Montserrat-Regular"/>
                <a:rtl val="0"/>
              </a:rPr>
              <a:t>Total Allocated</a:t>
            </a:r>
          </a:p>
          <a:p>
            <a:pPr algn="l">
              <a:lnSpc>
                <a:spcPts val="2500"/>
              </a:lnSpc>
            </a:pPr>
            <a:r>
              <a:rPr lang="en-US" sz="1875" dirty="0">
                <a:solidFill>
                  <a:schemeClr val="bg1"/>
                </a:solidFill>
                <a:latin typeface="Montserrat-Regular"/>
                <a:sym typeface="Montserrat-Regular"/>
                <a:rtl val="0"/>
              </a:rPr>
              <a:t>Amount</a:t>
            </a:r>
            <a:endParaRPr lang="en-US" sz="1875" baseline="0" dirty="0">
              <a:solidFill>
                <a:schemeClr val="bg1"/>
              </a:solidFill>
              <a:latin typeface="Montserrat-Regular"/>
              <a:sym typeface="Montserrat-Regular"/>
              <a:rtl val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9FD20DC5-3328-4835-94B1-42AB46E2036B}"/>
              </a:ext>
            </a:extLst>
          </p:cNvPr>
          <p:cNvSpPr txBox="1"/>
          <p:nvPr/>
        </p:nvSpPr>
        <p:spPr>
          <a:xfrm>
            <a:off x="2988945" y="3972020"/>
            <a:ext cx="1965603" cy="634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525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4 Years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8021353B-686B-490D-AFCA-15131D730EE7}"/>
              </a:ext>
            </a:extLst>
          </p:cNvPr>
          <p:cNvSpPr txBox="1"/>
          <p:nvPr/>
        </p:nvSpPr>
        <p:spPr>
          <a:xfrm>
            <a:off x="2977800" y="4714303"/>
            <a:ext cx="2097049" cy="6694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>
              <a:lnSpc>
                <a:spcPts val="2500"/>
              </a:lnSpc>
              <a:defRPr sz="1875" baseline="0">
                <a:solidFill>
                  <a:srgbClr val="FFFFFF"/>
                </a:solidFill>
                <a:latin typeface="Montserrat-Regular"/>
                <a:rtl val="0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sym typeface="Montserrat-Regular"/>
              </a:rPr>
              <a:t>Estimated Time</a:t>
            </a:r>
          </a:p>
          <a:p>
            <a:r>
              <a:rPr lang="en-US" dirty="0">
                <a:solidFill>
                  <a:schemeClr val="bg1"/>
                </a:solidFill>
                <a:sym typeface="Montserrat-Regular"/>
              </a:rPr>
              <a:t>Duration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CF51D3D7-D2A8-4A99-8C63-80FD8F4E8AF0}"/>
              </a:ext>
            </a:extLst>
          </p:cNvPr>
          <p:cNvSpPr txBox="1"/>
          <p:nvPr/>
        </p:nvSpPr>
        <p:spPr>
          <a:xfrm>
            <a:off x="5549265" y="3973068"/>
            <a:ext cx="1487908" cy="6347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525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137 M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E16E8407-BCA2-4869-840F-39FD80A48C1F}"/>
              </a:ext>
            </a:extLst>
          </p:cNvPr>
          <p:cNvSpPr txBox="1"/>
          <p:nvPr/>
        </p:nvSpPr>
        <p:spPr>
          <a:xfrm>
            <a:off x="5542407" y="4713255"/>
            <a:ext cx="1914307" cy="6694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>
              <a:lnSpc>
                <a:spcPts val="2500"/>
              </a:lnSpc>
              <a:defRPr sz="1875" baseline="0">
                <a:solidFill>
                  <a:srgbClr val="FFFFFF"/>
                </a:solidFill>
                <a:latin typeface="Montserrat-Regular"/>
                <a:rtl val="0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sym typeface="Montserrat-Regular"/>
              </a:rPr>
              <a:t>Cash On Hand</a:t>
            </a:r>
          </a:p>
          <a:p>
            <a:r>
              <a:rPr lang="en-US" dirty="0">
                <a:solidFill>
                  <a:schemeClr val="bg1"/>
                </a:solidFill>
                <a:sym typeface="Montserrat-Regular"/>
              </a:rPr>
              <a:t>to Use</a:t>
            </a:r>
          </a:p>
        </p:txBody>
      </p:sp>
      <p:sp>
        <p:nvSpPr>
          <p:cNvPr id="112" name="Freeform: Shape 111">
            <a:extLst>
              <a:ext uri="{FF2B5EF4-FFF2-40B4-BE49-F238E27FC236}">
                <a16:creationId xmlns:a16="http://schemas.microsoft.com/office/drawing/2014/main" id="{4BC39612-27BA-45CB-8C92-9E232753B920}"/>
              </a:ext>
            </a:extLst>
          </p:cNvPr>
          <p:cNvSpPr/>
          <p:nvPr/>
        </p:nvSpPr>
        <p:spPr>
          <a:xfrm>
            <a:off x="2685573" y="3950874"/>
            <a:ext cx="9525" cy="1583912"/>
          </a:xfrm>
          <a:custGeom>
            <a:avLst/>
            <a:gdLst>
              <a:gd name="connsiteX0" fmla="*/ 0 w 9525"/>
              <a:gd name="connsiteY0" fmla="*/ 0 h 1583912"/>
              <a:gd name="connsiteX1" fmla="*/ 9525 w 9525"/>
              <a:gd name="connsiteY1" fmla="*/ 0 h 1583912"/>
              <a:gd name="connsiteX2" fmla="*/ 9525 w 9525"/>
              <a:gd name="connsiteY2" fmla="*/ 1583912 h 1583912"/>
              <a:gd name="connsiteX3" fmla="*/ 0 w 9525"/>
              <a:gd name="connsiteY3" fmla="*/ 1583912 h 1583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25" h="1583912">
                <a:moveTo>
                  <a:pt x="0" y="0"/>
                </a:moveTo>
                <a:lnTo>
                  <a:pt x="9525" y="0"/>
                </a:lnTo>
                <a:lnTo>
                  <a:pt x="9525" y="1583912"/>
                </a:lnTo>
                <a:lnTo>
                  <a:pt x="0" y="158391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5" name="Freeform: Shape 114">
            <a:extLst>
              <a:ext uri="{FF2B5EF4-FFF2-40B4-BE49-F238E27FC236}">
                <a16:creationId xmlns:a16="http://schemas.microsoft.com/office/drawing/2014/main" id="{25593777-99DA-47D0-AF8E-B84CEB8EF203}"/>
              </a:ext>
            </a:extLst>
          </p:cNvPr>
          <p:cNvSpPr/>
          <p:nvPr/>
        </p:nvSpPr>
        <p:spPr>
          <a:xfrm>
            <a:off x="5248370" y="3950874"/>
            <a:ext cx="9525" cy="1583912"/>
          </a:xfrm>
          <a:custGeom>
            <a:avLst/>
            <a:gdLst>
              <a:gd name="connsiteX0" fmla="*/ 0 w 9525"/>
              <a:gd name="connsiteY0" fmla="*/ 0 h 1583912"/>
              <a:gd name="connsiteX1" fmla="*/ 9525 w 9525"/>
              <a:gd name="connsiteY1" fmla="*/ 0 h 1583912"/>
              <a:gd name="connsiteX2" fmla="*/ 9525 w 9525"/>
              <a:gd name="connsiteY2" fmla="*/ 1583912 h 1583912"/>
              <a:gd name="connsiteX3" fmla="*/ 0 w 9525"/>
              <a:gd name="connsiteY3" fmla="*/ 1583912 h 1583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25" h="1583912">
                <a:moveTo>
                  <a:pt x="0" y="0"/>
                </a:moveTo>
                <a:lnTo>
                  <a:pt x="9525" y="0"/>
                </a:lnTo>
                <a:lnTo>
                  <a:pt x="9525" y="1583912"/>
                </a:lnTo>
                <a:lnTo>
                  <a:pt x="0" y="158391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1DF46891-4034-4830-87C5-AB34D5D9B632}"/>
              </a:ext>
            </a:extLst>
          </p:cNvPr>
          <p:cNvGrpSpPr/>
          <p:nvPr/>
        </p:nvGrpSpPr>
        <p:grpSpPr>
          <a:xfrm>
            <a:off x="9082087" y="3824683"/>
            <a:ext cx="1965960" cy="1965960"/>
            <a:chOff x="9076529" y="3824683"/>
            <a:chExt cx="1965960" cy="196596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8AD5D5D9-82ED-4DEA-B524-5F2F2338C512}"/>
                </a:ext>
              </a:extLst>
            </p:cNvPr>
            <p:cNvSpPr/>
            <p:nvPr/>
          </p:nvSpPr>
          <p:spPr>
            <a:xfrm>
              <a:off x="9078435" y="3826588"/>
              <a:ext cx="1962149" cy="1962150"/>
            </a:xfrm>
            <a:custGeom>
              <a:avLst/>
              <a:gdLst>
                <a:gd name="connsiteX0" fmla="*/ 981074 w 1962149"/>
                <a:gd name="connsiteY0" fmla="*/ 0 h 1962150"/>
                <a:gd name="connsiteX1" fmla="*/ 0 w 1962149"/>
                <a:gd name="connsiteY1" fmla="*/ 981075 h 1962150"/>
                <a:gd name="connsiteX2" fmla="*/ 981074 w 1962149"/>
                <a:gd name="connsiteY2" fmla="*/ 1962150 h 1962150"/>
                <a:gd name="connsiteX3" fmla="*/ 1962149 w 1962149"/>
                <a:gd name="connsiteY3" fmla="*/ 981075 h 1962150"/>
                <a:gd name="connsiteX4" fmla="*/ 981074 w 1962149"/>
                <a:gd name="connsiteY4" fmla="*/ 0 h 1962150"/>
                <a:gd name="connsiteX5" fmla="*/ 981074 w 1962149"/>
                <a:gd name="connsiteY5" fmla="*/ 1752600 h 1962150"/>
                <a:gd name="connsiteX6" fmla="*/ 209550 w 1962149"/>
                <a:gd name="connsiteY6" fmla="*/ 981075 h 1962150"/>
                <a:gd name="connsiteX7" fmla="*/ 981074 w 1962149"/>
                <a:gd name="connsiteY7" fmla="*/ 209550 h 1962150"/>
                <a:gd name="connsiteX8" fmla="*/ 1752599 w 1962149"/>
                <a:gd name="connsiteY8" fmla="*/ 981075 h 1962150"/>
                <a:gd name="connsiteX9" fmla="*/ 981074 w 1962149"/>
                <a:gd name="connsiteY9" fmla="*/ 1752600 h 1962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2149" h="1962150">
                  <a:moveTo>
                    <a:pt x="981074" y="0"/>
                  </a:moveTo>
                  <a:cubicBezTo>
                    <a:pt x="439245" y="0"/>
                    <a:pt x="0" y="439245"/>
                    <a:pt x="0" y="981075"/>
                  </a:cubicBezTo>
                  <a:cubicBezTo>
                    <a:pt x="0" y="1522905"/>
                    <a:pt x="439245" y="1962150"/>
                    <a:pt x="981074" y="1962150"/>
                  </a:cubicBezTo>
                  <a:cubicBezTo>
                    <a:pt x="1522952" y="1962150"/>
                    <a:pt x="1962149" y="1522905"/>
                    <a:pt x="1962149" y="981075"/>
                  </a:cubicBezTo>
                  <a:cubicBezTo>
                    <a:pt x="1961483" y="439503"/>
                    <a:pt x="1522666" y="629"/>
                    <a:pt x="981074" y="0"/>
                  </a:cubicBezTo>
                  <a:close/>
                  <a:moveTo>
                    <a:pt x="981074" y="1752600"/>
                  </a:moveTo>
                  <a:cubicBezTo>
                    <a:pt x="554926" y="1752600"/>
                    <a:pt x="209550" y="1407176"/>
                    <a:pt x="209550" y="981075"/>
                  </a:cubicBezTo>
                  <a:cubicBezTo>
                    <a:pt x="209550" y="554974"/>
                    <a:pt x="554926" y="209550"/>
                    <a:pt x="981074" y="209550"/>
                  </a:cubicBezTo>
                  <a:cubicBezTo>
                    <a:pt x="1407223" y="209550"/>
                    <a:pt x="1752599" y="554974"/>
                    <a:pt x="1752599" y="981075"/>
                  </a:cubicBezTo>
                  <a:cubicBezTo>
                    <a:pt x="1752599" y="1407176"/>
                    <a:pt x="1407223" y="1752600"/>
                    <a:pt x="981074" y="1752600"/>
                  </a:cubicBezTo>
                  <a:close/>
                </a:path>
              </a:pathLst>
            </a:custGeom>
            <a:gradFill>
              <a:gsLst>
                <a:gs pos="0">
                  <a:srgbClr val="FFE5E9"/>
                </a:gs>
                <a:gs pos="100000">
                  <a:srgbClr val="FFEBEE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Block Arc 134">
              <a:extLst>
                <a:ext uri="{FF2B5EF4-FFF2-40B4-BE49-F238E27FC236}">
                  <a16:creationId xmlns:a16="http://schemas.microsoft.com/office/drawing/2014/main" id="{DBD65323-6B00-4BAE-8074-DA1415030F8F}"/>
                </a:ext>
              </a:extLst>
            </p:cNvPr>
            <p:cNvSpPr/>
            <p:nvPr/>
          </p:nvSpPr>
          <p:spPr>
            <a:xfrm rot="20627058">
              <a:off x="9076529" y="3824683"/>
              <a:ext cx="1965960" cy="1965960"/>
            </a:xfrm>
            <a:prstGeom prst="blockArc">
              <a:avLst>
                <a:gd name="adj1" fmla="val 17162286"/>
                <a:gd name="adj2" fmla="val 11557233"/>
                <a:gd name="adj3" fmla="val 10787"/>
              </a:avLst>
            </a:prstGeom>
            <a:gradFill>
              <a:gsLst>
                <a:gs pos="0">
                  <a:srgbClr val="FF598A"/>
                </a:gs>
                <a:gs pos="100000">
                  <a:srgbClr val="FF8A9C"/>
                </a:gs>
              </a:gsLst>
              <a:path path="circle">
                <a:fillToRect t="100000" r="10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39" name="TextBox 138">
            <a:extLst>
              <a:ext uri="{FF2B5EF4-FFF2-40B4-BE49-F238E27FC236}">
                <a16:creationId xmlns:a16="http://schemas.microsoft.com/office/drawing/2014/main" id="{4AD7C088-8E78-4AD8-8F83-C3DAD66C7A74}"/>
              </a:ext>
            </a:extLst>
          </p:cNvPr>
          <p:cNvSpPr txBox="1"/>
          <p:nvPr/>
        </p:nvSpPr>
        <p:spPr>
          <a:xfrm>
            <a:off x="8730407" y="5937266"/>
            <a:ext cx="2669321" cy="561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900"/>
              </a:lnSpc>
            </a:pPr>
            <a:r>
              <a:rPr lang="en-US" sz="13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</a:t>
            </a:r>
          </a:p>
          <a:p>
            <a:pPr algn="ctr">
              <a:lnSpc>
                <a:spcPts val="1900"/>
              </a:lnSpc>
            </a:pPr>
            <a:r>
              <a:rPr lang="en-US" sz="135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Topic</a:t>
            </a:r>
            <a:endParaRPr lang="en-US" sz="135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28C85BFF-C892-4818-8E4E-704F0589EDCE}"/>
              </a:ext>
            </a:extLst>
          </p:cNvPr>
          <p:cNvSpPr txBox="1"/>
          <p:nvPr/>
        </p:nvSpPr>
        <p:spPr>
          <a:xfrm>
            <a:off x="501777" y="5824917"/>
            <a:ext cx="7251573" cy="560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34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Should Write Some Brief Information Text to Explain the Above Topic</a:t>
            </a:r>
          </a:p>
          <a:p>
            <a:pPr>
              <a:lnSpc>
                <a:spcPts val="1900"/>
              </a:lnSpc>
            </a:pPr>
            <a:r>
              <a:rPr lang="en-US" sz="134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this is Just a Demo So Consider Replacing these Texts with Your Own</a:t>
            </a: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AEFD5590-FB06-4425-A82D-978F47BD2396}"/>
              </a:ext>
            </a:extLst>
          </p:cNvPr>
          <p:cNvSpPr/>
          <p:nvPr/>
        </p:nvSpPr>
        <p:spPr>
          <a:xfrm>
            <a:off x="1" y="0"/>
            <a:ext cx="413764" cy="3429000"/>
          </a:xfrm>
          <a:custGeom>
            <a:avLst/>
            <a:gdLst>
              <a:gd name="connsiteX0" fmla="*/ 0 w 4253865"/>
              <a:gd name="connsiteY0" fmla="*/ 0 h 3429000"/>
              <a:gd name="connsiteX1" fmla="*/ 4253865 w 4253865"/>
              <a:gd name="connsiteY1" fmla="*/ 0 h 3429000"/>
              <a:gd name="connsiteX2" fmla="*/ 4253865 w 4253865"/>
              <a:gd name="connsiteY2" fmla="*/ 3429000 h 3429000"/>
              <a:gd name="connsiteX3" fmla="*/ 0 w 4253865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53865" h="3429000">
                <a:moveTo>
                  <a:pt x="0" y="0"/>
                </a:moveTo>
                <a:lnTo>
                  <a:pt x="4253865" y="0"/>
                </a:lnTo>
                <a:lnTo>
                  <a:pt x="4253865" y="3429000"/>
                </a:lnTo>
                <a:lnTo>
                  <a:pt x="0" y="3429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576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decel="46667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1" decel="46667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1" decel="46667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decel="46667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5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5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7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7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5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75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52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" presetClass="entr" presetSubtype="8" decel="46667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6" grpId="0"/>
      <p:bldP spid="138" grpId="0"/>
      <p:bldP spid="5" grpId="0" animBg="1"/>
      <p:bldP spid="30" grpId="0"/>
      <p:bldP spid="35" grpId="0"/>
      <p:bldP spid="51" grpId="0"/>
      <p:bldP spid="57" grpId="0"/>
      <p:bldP spid="72" grpId="0" animBg="1"/>
      <p:bldP spid="73" grpId="0"/>
      <p:bldP spid="76" grpId="0"/>
      <p:bldP spid="85" grpId="0"/>
      <p:bldP spid="91" grpId="0"/>
      <p:bldP spid="100" grpId="0"/>
      <p:bldP spid="103" grpId="0"/>
      <p:bldP spid="112" grpId="0" animBg="1"/>
      <p:bldP spid="115" grpId="0" animBg="1"/>
      <p:bldP spid="139" grpId="0"/>
      <p:bldP spid="1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:a16="http://schemas.microsoft.com/office/drawing/2014/main" id="{B7A3A92B-A8A2-43FC-A572-C3C8DE627D49}"/>
              </a:ext>
            </a:extLst>
          </p:cNvPr>
          <p:cNvSpPr/>
          <p:nvPr/>
        </p:nvSpPr>
        <p:spPr>
          <a:xfrm>
            <a:off x="7938135" y="0"/>
            <a:ext cx="4253865" cy="3429000"/>
          </a:xfrm>
          <a:custGeom>
            <a:avLst/>
            <a:gdLst>
              <a:gd name="connsiteX0" fmla="*/ 0 w 4253865"/>
              <a:gd name="connsiteY0" fmla="*/ 0 h 3429000"/>
              <a:gd name="connsiteX1" fmla="*/ 4253865 w 4253865"/>
              <a:gd name="connsiteY1" fmla="*/ 0 h 3429000"/>
              <a:gd name="connsiteX2" fmla="*/ 4253865 w 4253865"/>
              <a:gd name="connsiteY2" fmla="*/ 3429000 h 3429000"/>
              <a:gd name="connsiteX3" fmla="*/ 0 w 4253865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53865" h="3429000">
                <a:moveTo>
                  <a:pt x="0" y="0"/>
                </a:moveTo>
                <a:lnTo>
                  <a:pt x="4253865" y="0"/>
                </a:lnTo>
                <a:lnTo>
                  <a:pt x="4253865" y="3429000"/>
                </a:lnTo>
                <a:lnTo>
                  <a:pt x="0" y="3429000"/>
                </a:ln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877B26E4-8231-43B8-B95F-77FC10291EF3}"/>
              </a:ext>
            </a:extLst>
          </p:cNvPr>
          <p:cNvGrpSpPr/>
          <p:nvPr/>
        </p:nvGrpSpPr>
        <p:grpSpPr>
          <a:xfrm>
            <a:off x="8730407" y="397478"/>
            <a:ext cx="2669321" cy="2670843"/>
            <a:chOff x="8730407" y="397478"/>
            <a:chExt cx="2669321" cy="2670843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0FED208-CA31-4395-B552-C617B78DB41C}"/>
                </a:ext>
              </a:extLst>
            </p:cNvPr>
            <p:cNvSpPr txBox="1"/>
            <p:nvPr/>
          </p:nvSpPr>
          <p:spPr>
            <a:xfrm>
              <a:off x="9528702" y="1091918"/>
              <a:ext cx="1072730" cy="5770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1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87%</a:t>
              </a: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CE42FE81-7459-4100-B511-770F5A5DF317}"/>
                </a:ext>
              </a:extLst>
            </p:cNvPr>
            <p:cNvGrpSpPr/>
            <p:nvPr/>
          </p:nvGrpSpPr>
          <p:grpSpPr>
            <a:xfrm>
              <a:off x="9082087" y="397478"/>
              <a:ext cx="1965960" cy="1965960"/>
              <a:chOff x="9077086" y="397478"/>
              <a:chExt cx="1965960" cy="1965960"/>
            </a:xfrm>
          </p:grpSpPr>
          <p:sp>
            <p:nvSpPr>
              <p:cNvPr id="7" name="Freeform: Shape 6">
                <a:extLst>
                  <a:ext uri="{FF2B5EF4-FFF2-40B4-BE49-F238E27FC236}">
                    <a16:creationId xmlns:a16="http://schemas.microsoft.com/office/drawing/2014/main" id="{A35CD345-5DBB-4DF6-9663-050E97E3B709}"/>
                  </a:ext>
                </a:extLst>
              </p:cNvPr>
              <p:cNvSpPr/>
              <p:nvPr/>
            </p:nvSpPr>
            <p:spPr>
              <a:xfrm>
                <a:off x="9078992" y="399383"/>
                <a:ext cx="1962149" cy="1962150"/>
              </a:xfrm>
              <a:custGeom>
                <a:avLst/>
                <a:gdLst>
                  <a:gd name="connsiteX0" fmla="*/ 981074 w 1962149"/>
                  <a:gd name="connsiteY0" fmla="*/ 0 h 1962150"/>
                  <a:gd name="connsiteX1" fmla="*/ 0 w 1962149"/>
                  <a:gd name="connsiteY1" fmla="*/ 981075 h 1962150"/>
                  <a:gd name="connsiteX2" fmla="*/ 981074 w 1962149"/>
                  <a:gd name="connsiteY2" fmla="*/ 1962150 h 1962150"/>
                  <a:gd name="connsiteX3" fmla="*/ 1962149 w 1962149"/>
                  <a:gd name="connsiteY3" fmla="*/ 981075 h 1962150"/>
                  <a:gd name="connsiteX4" fmla="*/ 981074 w 1962149"/>
                  <a:gd name="connsiteY4" fmla="*/ 0 h 1962150"/>
                  <a:gd name="connsiteX5" fmla="*/ 981074 w 1962149"/>
                  <a:gd name="connsiteY5" fmla="*/ 1752600 h 1962150"/>
                  <a:gd name="connsiteX6" fmla="*/ 209550 w 1962149"/>
                  <a:gd name="connsiteY6" fmla="*/ 981075 h 1962150"/>
                  <a:gd name="connsiteX7" fmla="*/ 981074 w 1962149"/>
                  <a:gd name="connsiteY7" fmla="*/ 209550 h 1962150"/>
                  <a:gd name="connsiteX8" fmla="*/ 1752599 w 1962149"/>
                  <a:gd name="connsiteY8" fmla="*/ 981075 h 1962150"/>
                  <a:gd name="connsiteX9" fmla="*/ 981074 w 1962149"/>
                  <a:gd name="connsiteY9" fmla="*/ 1752600 h 1962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962149" h="1962150">
                    <a:moveTo>
                      <a:pt x="981074" y="0"/>
                    </a:moveTo>
                    <a:cubicBezTo>
                      <a:pt x="439245" y="0"/>
                      <a:pt x="0" y="439243"/>
                      <a:pt x="0" y="981075"/>
                    </a:cubicBezTo>
                    <a:cubicBezTo>
                      <a:pt x="0" y="1522905"/>
                      <a:pt x="439245" y="1962150"/>
                      <a:pt x="981074" y="1962150"/>
                    </a:cubicBezTo>
                    <a:cubicBezTo>
                      <a:pt x="1522952" y="1962150"/>
                      <a:pt x="1962149" y="1522905"/>
                      <a:pt x="1962149" y="981075"/>
                    </a:cubicBezTo>
                    <a:cubicBezTo>
                      <a:pt x="1961483" y="439503"/>
                      <a:pt x="1522666" y="630"/>
                      <a:pt x="981074" y="0"/>
                    </a:cubicBezTo>
                    <a:close/>
                    <a:moveTo>
                      <a:pt x="981074" y="1752600"/>
                    </a:moveTo>
                    <a:cubicBezTo>
                      <a:pt x="554926" y="1752600"/>
                      <a:pt x="209550" y="1407176"/>
                      <a:pt x="209550" y="981075"/>
                    </a:cubicBezTo>
                    <a:cubicBezTo>
                      <a:pt x="209550" y="554974"/>
                      <a:pt x="554926" y="209550"/>
                      <a:pt x="981074" y="209550"/>
                    </a:cubicBezTo>
                    <a:cubicBezTo>
                      <a:pt x="1407223" y="209550"/>
                      <a:pt x="1752599" y="554974"/>
                      <a:pt x="1752599" y="981075"/>
                    </a:cubicBezTo>
                    <a:cubicBezTo>
                      <a:pt x="1752599" y="1407176"/>
                      <a:pt x="1407223" y="1752600"/>
                      <a:pt x="981074" y="175260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" name="Block Arc 7">
                <a:extLst>
                  <a:ext uri="{FF2B5EF4-FFF2-40B4-BE49-F238E27FC236}">
                    <a16:creationId xmlns:a16="http://schemas.microsoft.com/office/drawing/2014/main" id="{645EAAD4-4044-4DDA-A559-71DF72877801}"/>
                  </a:ext>
                </a:extLst>
              </p:cNvPr>
              <p:cNvSpPr/>
              <p:nvPr/>
            </p:nvSpPr>
            <p:spPr>
              <a:xfrm>
                <a:off x="9077086" y="397478"/>
                <a:ext cx="1965960" cy="1965960"/>
              </a:xfrm>
              <a:prstGeom prst="blockArc">
                <a:avLst>
                  <a:gd name="adj1" fmla="val 16193806"/>
                  <a:gd name="adj2" fmla="val 11557233"/>
                  <a:gd name="adj3" fmla="val 10787"/>
                </a:avLst>
              </a:prstGeom>
              <a:gradFill flip="none" rotWithShape="1"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path path="circle">
                  <a:fillToRect t="100000" r="100000"/>
                </a:path>
                <a:tileRect l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CD8F2536-191A-4BB5-B8AF-4F44981918B6}"/>
                </a:ext>
              </a:extLst>
            </p:cNvPr>
            <p:cNvSpPr txBox="1"/>
            <p:nvPr/>
          </p:nvSpPr>
          <p:spPr>
            <a:xfrm>
              <a:off x="8730407" y="2506821"/>
              <a:ext cx="2669321" cy="5615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1900"/>
                </a:lnSpc>
              </a:pPr>
              <a:r>
                <a:rPr lang="en-US" sz="135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</a:t>
              </a:r>
            </a:p>
            <a:p>
              <a:pPr algn="ctr">
                <a:lnSpc>
                  <a:spcPts val="1900"/>
                </a:lnSpc>
              </a:pPr>
              <a:r>
                <a:rPr lang="en-US" sz="135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Topic</a:t>
              </a:r>
              <a:endParaRPr lang="en-US" sz="135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A410E55-61D2-4DC6-A8F8-6D5D8BDBECC1}"/>
              </a:ext>
            </a:extLst>
          </p:cNvPr>
          <p:cNvSpPr/>
          <p:nvPr/>
        </p:nvSpPr>
        <p:spPr>
          <a:xfrm>
            <a:off x="415670" y="1937004"/>
            <a:ext cx="6421469" cy="243173"/>
          </a:xfrm>
          <a:custGeom>
            <a:avLst/>
            <a:gdLst>
              <a:gd name="connsiteX0" fmla="*/ 0 w 6421469"/>
              <a:gd name="connsiteY0" fmla="*/ 0 h 243173"/>
              <a:gd name="connsiteX1" fmla="*/ 6421469 w 6421469"/>
              <a:gd name="connsiteY1" fmla="*/ 0 h 243173"/>
              <a:gd name="connsiteX2" fmla="*/ 6421469 w 6421469"/>
              <a:gd name="connsiteY2" fmla="*/ 243173 h 243173"/>
              <a:gd name="connsiteX3" fmla="*/ 0 w 6421469"/>
              <a:gd name="connsiteY3" fmla="*/ 243173 h 243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21469" h="243173">
                <a:moveTo>
                  <a:pt x="0" y="0"/>
                </a:moveTo>
                <a:lnTo>
                  <a:pt x="6421469" y="0"/>
                </a:lnTo>
                <a:lnTo>
                  <a:pt x="6421469" y="243173"/>
                </a:lnTo>
                <a:lnTo>
                  <a:pt x="0" y="243173"/>
                </a:lnTo>
                <a:close/>
              </a:path>
            </a:pathLst>
          </a:custGeom>
          <a:gradFill flip="none" rotWithShape="1"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C56E7D8-42A0-49EE-9194-1974E7F05910}"/>
              </a:ext>
            </a:extLst>
          </p:cNvPr>
          <p:cNvSpPr txBox="1"/>
          <p:nvPr/>
        </p:nvSpPr>
        <p:spPr>
          <a:xfrm>
            <a:off x="407670" y="897159"/>
            <a:ext cx="6497291" cy="13157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7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See How Much We’ve</a:t>
            </a:r>
          </a:p>
          <a:p>
            <a:pPr algn="l"/>
            <a:r>
              <a:rPr lang="en-US" sz="3975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Completed with Charts</a:t>
            </a:r>
            <a:endParaRPr lang="en-US" sz="3975" spc="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F5CC8CA-77EE-430B-B338-10BF4D530E5E}"/>
              </a:ext>
            </a:extLst>
          </p:cNvPr>
          <p:cNvSpPr txBox="1"/>
          <p:nvPr/>
        </p:nvSpPr>
        <p:spPr>
          <a:xfrm>
            <a:off x="407670" y="591597"/>
            <a:ext cx="311495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spc="0" baseline="0" dirty="0">
                <a:solidFill>
                  <a:schemeClr val="bg2">
                    <a:lumMod val="25000"/>
                  </a:schemeClr>
                </a:solidFill>
                <a:latin typeface="Montserrat-Regular"/>
                <a:sym typeface="Montserrat-Regular"/>
                <a:rtl val="0"/>
              </a:rPr>
              <a:t>Progress Report with </a:t>
            </a:r>
            <a:r>
              <a:rPr lang="en-US" sz="135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-Regular"/>
                <a:sym typeface="Montserrat-Regular"/>
                <a:rtl val="0"/>
              </a:rPr>
              <a:t>Data Charts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7D34D0A-1F14-4AE1-83A4-5A1F893051C9}"/>
              </a:ext>
            </a:extLst>
          </p:cNvPr>
          <p:cNvSpPr txBox="1"/>
          <p:nvPr/>
        </p:nvSpPr>
        <p:spPr>
          <a:xfrm>
            <a:off x="407670" y="2268569"/>
            <a:ext cx="6636753" cy="5390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 Above Topic this</a:t>
            </a:r>
          </a:p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is Just a Demo Consider Replacing these Texts with Your Own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068C396F-00FB-43E4-AAA2-36C9F069E534}"/>
              </a:ext>
            </a:extLst>
          </p:cNvPr>
          <p:cNvSpPr/>
          <p:nvPr/>
        </p:nvSpPr>
        <p:spPr>
          <a:xfrm>
            <a:off x="0" y="3429000"/>
            <a:ext cx="7938135" cy="3429000"/>
          </a:xfrm>
          <a:custGeom>
            <a:avLst/>
            <a:gdLst>
              <a:gd name="connsiteX0" fmla="*/ 0 w 7938135"/>
              <a:gd name="connsiteY0" fmla="*/ 0 h 3429000"/>
              <a:gd name="connsiteX1" fmla="*/ 7938135 w 7938135"/>
              <a:gd name="connsiteY1" fmla="*/ 0 h 3429000"/>
              <a:gd name="connsiteX2" fmla="*/ 7938135 w 7938135"/>
              <a:gd name="connsiteY2" fmla="*/ 3429000 h 3429000"/>
              <a:gd name="connsiteX3" fmla="*/ 0 w 7938135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938135" h="3429000">
                <a:moveTo>
                  <a:pt x="0" y="0"/>
                </a:moveTo>
                <a:lnTo>
                  <a:pt x="7938135" y="0"/>
                </a:lnTo>
                <a:lnTo>
                  <a:pt x="7938135" y="3429000"/>
                </a:lnTo>
                <a:lnTo>
                  <a:pt x="0" y="3429000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E40C0954-D320-4CCD-B68F-7D813F61E3FF}"/>
              </a:ext>
            </a:extLst>
          </p:cNvPr>
          <p:cNvGrpSpPr/>
          <p:nvPr/>
        </p:nvGrpSpPr>
        <p:grpSpPr>
          <a:xfrm>
            <a:off x="507111" y="3950874"/>
            <a:ext cx="6949603" cy="1583912"/>
            <a:chOff x="507111" y="3950874"/>
            <a:chExt cx="6949603" cy="1583912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71B78098-12DA-477C-9813-57648F4058E5}"/>
                </a:ext>
              </a:extLst>
            </p:cNvPr>
            <p:cNvSpPr txBox="1"/>
            <p:nvPr/>
          </p:nvSpPr>
          <p:spPr>
            <a:xfrm>
              <a:off x="508920" y="3974020"/>
              <a:ext cx="16433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600" spc="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345 M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9D31749-7692-4A96-B247-E503BA944EB4}"/>
                </a:ext>
              </a:extLst>
            </p:cNvPr>
            <p:cNvSpPr txBox="1"/>
            <p:nvPr/>
          </p:nvSpPr>
          <p:spPr>
            <a:xfrm>
              <a:off x="507111" y="4716780"/>
              <a:ext cx="2018501" cy="7127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>
                <a:lnSpc>
                  <a:spcPts val="2500"/>
                </a:lnSpc>
              </a:pPr>
              <a:r>
                <a:rPr lang="en-US" sz="1875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Total Allocated</a:t>
              </a:r>
            </a:p>
            <a:p>
              <a:pPr algn="l">
                <a:lnSpc>
                  <a:spcPts val="2500"/>
                </a:lnSpc>
              </a:pPr>
              <a:r>
                <a:rPr lang="en-US" sz="1875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Amount</a:t>
              </a:r>
              <a:endParaRPr lang="en-US" sz="1875" baseline="0" dirty="0">
                <a:solidFill>
                  <a:schemeClr val="bg1"/>
                </a:solidFill>
                <a:latin typeface="Montserrat-Regular"/>
                <a:sym typeface="Montserrat-Regular"/>
                <a:rtl val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4AB5201-FDA6-4D44-9393-1481F496E1A1}"/>
                </a:ext>
              </a:extLst>
            </p:cNvPr>
            <p:cNvSpPr txBox="1"/>
            <p:nvPr/>
          </p:nvSpPr>
          <p:spPr>
            <a:xfrm>
              <a:off x="2988945" y="3972020"/>
              <a:ext cx="1965603" cy="6347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525" spc="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4 Years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8778041-108A-43F9-9F9F-2C98B9172D20}"/>
                </a:ext>
              </a:extLst>
            </p:cNvPr>
            <p:cNvSpPr txBox="1"/>
            <p:nvPr/>
          </p:nvSpPr>
          <p:spPr>
            <a:xfrm>
              <a:off x="2977800" y="4714303"/>
              <a:ext cx="2097049" cy="669414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lnSpc>
                  <a:spcPts val="2500"/>
                </a:lnSpc>
                <a:defRPr sz="1875" baseline="0">
                  <a:solidFill>
                    <a:srgbClr val="FFFFFF"/>
                  </a:solidFill>
                  <a:latin typeface="Montserrat-Regular"/>
                  <a:rtl val="0"/>
                </a:defRPr>
              </a:lvl1pPr>
            </a:lstStyle>
            <a:p>
              <a:r>
                <a:rPr lang="en-US" dirty="0">
                  <a:solidFill>
                    <a:schemeClr val="bg1"/>
                  </a:solidFill>
                  <a:sym typeface="Montserrat-Regular"/>
                </a:rPr>
                <a:t>Estimated Time</a:t>
              </a:r>
            </a:p>
            <a:p>
              <a:r>
                <a:rPr lang="en-US" dirty="0">
                  <a:solidFill>
                    <a:schemeClr val="bg1"/>
                  </a:solidFill>
                  <a:sym typeface="Montserrat-Regular"/>
                </a:rPr>
                <a:t>Duration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A07597B-B510-4065-AF2C-C879243811AD}"/>
                </a:ext>
              </a:extLst>
            </p:cNvPr>
            <p:cNvSpPr txBox="1"/>
            <p:nvPr/>
          </p:nvSpPr>
          <p:spPr>
            <a:xfrm>
              <a:off x="5549265" y="3973068"/>
              <a:ext cx="1487908" cy="6347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525" spc="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137 M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6C2722BE-699F-424C-83CE-ACD824EF0299}"/>
                </a:ext>
              </a:extLst>
            </p:cNvPr>
            <p:cNvSpPr txBox="1"/>
            <p:nvPr/>
          </p:nvSpPr>
          <p:spPr>
            <a:xfrm>
              <a:off x="5542407" y="4713255"/>
              <a:ext cx="1914307" cy="669414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lnSpc>
                  <a:spcPts val="2500"/>
                </a:lnSpc>
                <a:defRPr sz="1875" baseline="0">
                  <a:solidFill>
                    <a:srgbClr val="FFFFFF"/>
                  </a:solidFill>
                  <a:latin typeface="Montserrat-Regular"/>
                  <a:rtl val="0"/>
                </a:defRPr>
              </a:lvl1pPr>
            </a:lstStyle>
            <a:p>
              <a:r>
                <a:rPr lang="en-US" dirty="0">
                  <a:solidFill>
                    <a:schemeClr val="bg1"/>
                  </a:solidFill>
                  <a:sym typeface="Montserrat-Regular"/>
                </a:rPr>
                <a:t>Cash On Hand</a:t>
              </a:r>
            </a:p>
            <a:p>
              <a:r>
                <a:rPr lang="en-US" dirty="0">
                  <a:solidFill>
                    <a:schemeClr val="bg1"/>
                  </a:solidFill>
                  <a:sym typeface="Montserrat-Regular"/>
                </a:rPr>
                <a:t>to Use</a:t>
              </a: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D8F33747-086C-4DDB-A346-160F68931991}"/>
                </a:ext>
              </a:extLst>
            </p:cNvPr>
            <p:cNvSpPr/>
            <p:nvPr/>
          </p:nvSpPr>
          <p:spPr>
            <a:xfrm>
              <a:off x="2685573" y="3950874"/>
              <a:ext cx="9525" cy="1583912"/>
            </a:xfrm>
            <a:custGeom>
              <a:avLst/>
              <a:gdLst>
                <a:gd name="connsiteX0" fmla="*/ 0 w 9525"/>
                <a:gd name="connsiteY0" fmla="*/ 0 h 1583912"/>
                <a:gd name="connsiteX1" fmla="*/ 9525 w 9525"/>
                <a:gd name="connsiteY1" fmla="*/ 0 h 1583912"/>
                <a:gd name="connsiteX2" fmla="*/ 9525 w 9525"/>
                <a:gd name="connsiteY2" fmla="*/ 1583912 h 1583912"/>
                <a:gd name="connsiteX3" fmla="*/ 0 w 9525"/>
                <a:gd name="connsiteY3" fmla="*/ 1583912 h 1583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25" h="1583912">
                  <a:moveTo>
                    <a:pt x="0" y="0"/>
                  </a:moveTo>
                  <a:lnTo>
                    <a:pt x="9525" y="0"/>
                  </a:lnTo>
                  <a:lnTo>
                    <a:pt x="9525" y="1583912"/>
                  </a:lnTo>
                  <a:lnTo>
                    <a:pt x="0" y="1583912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E53CE94A-F371-4C7F-9D4A-870F5042D338}"/>
                </a:ext>
              </a:extLst>
            </p:cNvPr>
            <p:cNvSpPr/>
            <p:nvPr/>
          </p:nvSpPr>
          <p:spPr>
            <a:xfrm>
              <a:off x="5248370" y="3950874"/>
              <a:ext cx="9525" cy="1583912"/>
            </a:xfrm>
            <a:custGeom>
              <a:avLst/>
              <a:gdLst>
                <a:gd name="connsiteX0" fmla="*/ 0 w 9525"/>
                <a:gd name="connsiteY0" fmla="*/ 0 h 1583912"/>
                <a:gd name="connsiteX1" fmla="*/ 9525 w 9525"/>
                <a:gd name="connsiteY1" fmla="*/ 0 h 1583912"/>
                <a:gd name="connsiteX2" fmla="*/ 9525 w 9525"/>
                <a:gd name="connsiteY2" fmla="*/ 1583912 h 1583912"/>
                <a:gd name="connsiteX3" fmla="*/ 0 w 9525"/>
                <a:gd name="connsiteY3" fmla="*/ 1583912 h 1583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25" h="1583912">
                  <a:moveTo>
                    <a:pt x="0" y="0"/>
                  </a:moveTo>
                  <a:lnTo>
                    <a:pt x="9525" y="0"/>
                  </a:lnTo>
                  <a:lnTo>
                    <a:pt x="9525" y="1583912"/>
                  </a:lnTo>
                  <a:lnTo>
                    <a:pt x="0" y="1583912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47BFA93-FAAE-4E69-8541-2DC5143C3B7A}"/>
              </a:ext>
            </a:extLst>
          </p:cNvPr>
          <p:cNvGrpSpPr/>
          <p:nvPr/>
        </p:nvGrpSpPr>
        <p:grpSpPr>
          <a:xfrm>
            <a:off x="8730407" y="3824683"/>
            <a:ext cx="2669321" cy="2674083"/>
            <a:chOff x="8730407" y="3824683"/>
            <a:chExt cx="2669321" cy="2674083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DDF0C5F-FF65-4DE2-B272-16E1B379C8DC}"/>
                </a:ext>
              </a:extLst>
            </p:cNvPr>
            <p:cNvSpPr txBox="1"/>
            <p:nvPr/>
          </p:nvSpPr>
          <p:spPr>
            <a:xfrm>
              <a:off x="9553645" y="4519123"/>
              <a:ext cx="1022844" cy="5770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150" spc="-63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75%</a:t>
              </a:r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4071239C-F7EE-427C-87AE-111E48B5530E}"/>
                </a:ext>
              </a:extLst>
            </p:cNvPr>
            <p:cNvGrpSpPr/>
            <p:nvPr/>
          </p:nvGrpSpPr>
          <p:grpSpPr>
            <a:xfrm>
              <a:off x="9082087" y="3824683"/>
              <a:ext cx="1965960" cy="1965960"/>
              <a:chOff x="9076529" y="3824683"/>
              <a:chExt cx="1965960" cy="1965960"/>
            </a:xfrm>
          </p:grpSpPr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B6D728E5-57D1-416F-9C59-0529CBCFE5D5}"/>
                  </a:ext>
                </a:extLst>
              </p:cNvPr>
              <p:cNvSpPr/>
              <p:nvPr/>
            </p:nvSpPr>
            <p:spPr>
              <a:xfrm>
                <a:off x="9078435" y="3826588"/>
                <a:ext cx="1962149" cy="1962150"/>
              </a:xfrm>
              <a:custGeom>
                <a:avLst/>
                <a:gdLst>
                  <a:gd name="connsiteX0" fmla="*/ 981074 w 1962149"/>
                  <a:gd name="connsiteY0" fmla="*/ 0 h 1962150"/>
                  <a:gd name="connsiteX1" fmla="*/ 0 w 1962149"/>
                  <a:gd name="connsiteY1" fmla="*/ 981075 h 1962150"/>
                  <a:gd name="connsiteX2" fmla="*/ 981074 w 1962149"/>
                  <a:gd name="connsiteY2" fmla="*/ 1962150 h 1962150"/>
                  <a:gd name="connsiteX3" fmla="*/ 1962149 w 1962149"/>
                  <a:gd name="connsiteY3" fmla="*/ 981075 h 1962150"/>
                  <a:gd name="connsiteX4" fmla="*/ 981074 w 1962149"/>
                  <a:gd name="connsiteY4" fmla="*/ 0 h 1962150"/>
                  <a:gd name="connsiteX5" fmla="*/ 981074 w 1962149"/>
                  <a:gd name="connsiteY5" fmla="*/ 1752600 h 1962150"/>
                  <a:gd name="connsiteX6" fmla="*/ 209550 w 1962149"/>
                  <a:gd name="connsiteY6" fmla="*/ 981075 h 1962150"/>
                  <a:gd name="connsiteX7" fmla="*/ 981074 w 1962149"/>
                  <a:gd name="connsiteY7" fmla="*/ 209550 h 1962150"/>
                  <a:gd name="connsiteX8" fmla="*/ 1752599 w 1962149"/>
                  <a:gd name="connsiteY8" fmla="*/ 981075 h 1962150"/>
                  <a:gd name="connsiteX9" fmla="*/ 981074 w 1962149"/>
                  <a:gd name="connsiteY9" fmla="*/ 1752600 h 1962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962149" h="1962150">
                    <a:moveTo>
                      <a:pt x="981074" y="0"/>
                    </a:moveTo>
                    <a:cubicBezTo>
                      <a:pt x="439245" y="0"/>
                      <a:pt x="0" y="439245"/>
                      <a:pt x="0" y="981075"/>
                    </a:cubicBezTo>
                    <a:cubicBezTo>
                      <a:pt x="0" y="1522905"/>
                      <a:pt x="439245" y="1962150"/>
                      <a:pt x="981074" y="1962150"/>
                    </a:cubicBezTo>
                    <a:cubicBezTo>
                      <a:pt x="1522952" y="1962150"/>
                      <a:pt x="1962149" y="1522905"/>
                      <a:pt x="1962149" y="981075"/>
                    </a:cubicBezTo>
                    <a:cubicBezTo>
                      <a:pt x="1961483" y="439503"/>
                      <a:pt x="1522666" y="629"/>
                      <a:pt x="981074" y="0"/>
                    </a:cubicBezTo>
                    <a:close/>
                    <a:moveTo>
                      <a:pt x="981074" y="1752600"/>
                    </a:moveTo>
                    <a:cubicBezTo>
                      <a:pt x="554926" y="1752600"/>
                      <a:pt x="209550" y="1407176"/>
                      <a:pt x="209550" y="981075"/>
                    </a:cubicBezTo>
                    <a:cubicBezTo>
                      <a:pt x="209550" y="554974"/>
                      <a:pt x="554926" y="209550"/>
                      <a:pt x="981074" y="209550"/>
                    </a:cubicBezTo>
                    <a:cubicBezTo>
                      <a:pt x="1407223" y="209550"/>
                      <a:pt x="1752599" y="554974"/>
                      <a:pt x="1752599" y="981075"/>
                    </a:cubicBezTo>
                    <a:cubicBezTo>
                      <a:pt x="1752599" y="1407176"/>
                      <a:pt x="1407223" y="1752600"/>
                      <a:pt x="981074" y="1752600"/>
                    </a:cubicBezTo>
                    <a:close/>
                  </a:path>
                </a:pathLst>
              </a:custGeom>
              <a:gradFill>
                <a:gsLst>
                  <a:gs pos="0">
                    <a:srgbClr val="E2E9FE"/>
                  </a:gs>
                  <a:gs pos="100000">
                    <a:srgbClr val="EFF4FF"/>
                  </a:gs>
                </a:gsLst>
                <a:path path="circle">
                  <a:fillToRect l="100000" t="100000"/>
                </a:path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" name="Block Arc 25">
                <a:extLst>
                  <a:ext uri="{FF2B5EF4-FFF2-40B4-BE49-F238E27FC236}">
                    <a16:creationId xmlns:a16="http://schemas.microsoft.com/office/drawing/2014/main" id="{C1A0DD12-0F86-4BBA-98C8-89C33A8B8123}"/>
                  </a:ext>
                </a:extLst>
              </p:cNvPr>
              <p:cNvSpPr/>
              <p:nvPr/>
            </p:nvSpPr>
            <p:spPr>
              <a:xfrm rot="20627058">
                <a:off x="9076529" y="3824683"/>
                <a:ext cx="1965960" cy="1965960"/>
              </a:xfrm>
              <a:prstGeom prst="blockArc">
                <a:avLst>
                  <a:gd name="adj1" fmla="val 17162286"/>
                  <a:gd name="adj2" fmla="val 11557233"/>
                  <a:gd name="adj3" fmla="val 10787"/>
                </a:avLst>
              </a:prstGeom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path path="circle">
                  <a:fillToRect t="100000" r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A458465D-BABE-43D5-AF19-705056EEAEB0}"/>
                </a:ext>
              </a:extLst>
            </p:cNvPr>
            <p:cNvSpPr txBox="1"/>
            <p:nvPr/>
          </p:nvSpPr>
          <p:spPr>
            <a:xfrm>
              <a:off x="8730407" y="5937266"/>
              <a:ext cx="2669321" cy="5615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1900"/>
                </a:lnSpc>
              </a:pPr>
              <a:r>
                <a:rPr lang="en-US" sz="135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</a:t>
              </a:r>
            </a:p>
            <a:p>
              <a:pPr algn="ctr">
                <a:lnSpc>
                  <a:spcPts val="1900"/>
                </a:lnSpc>
              </a:pPr>
              <a:r>
                <a:rPr lang="en-US" sz="135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Topic</a:t>
              </a:r>
              <a:endParaRPr lang="en-US" sz="135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A707150F-D96D-42EE-9C17-E88BA6EEF286}"/>
              </a:ext>
            </a:extLst>
          </p:cNvPr>
          <p:cNvSpPr txBox="1"/>
          <p:nvPr/>
        </p:nvSpPr>
        <p:spPr>
          <a:xfrm>
            <a:off x="501777" y="5824917"/>
            <a:ext cx="7251573" cy="560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34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Should Write Some Brief Information Text to Explain the Above Topic</a:t>
            </a:r>
          </a:p>
          <a:p>
            <a:pPr>
              <a:lnSpc>
                <a:spcPts val="1900"/>
              </a:lnSpc>
            </a:pPr>
            <a:r>
              <a:rPr lang="en-US" sz="134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this is Just a Demo So Consider Replacing these Texts with Your Own</a:t>
            </a:r>
          </a:p>
        </p:txBody>
      </p: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3982</TotalTime>
  <Words>714</Words>
  <Application>Microsoft Office PowerPoint</Application>
  <PresentationFormat>Widescreen</PresentationFormat>
  <Paragraphs>154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Montserrat-Regular</vt:lpstr>
      <vt:lpstr>Akira Expanded</vt:lpstr>
      <vt:lpstr>Montserrat</vt:lpstr>
      <vt:lpstr>Montserrat ExtraBold</vt:lpstr>
      <vt:lpstr>Poppins ExtraBold</vt:lpstr>
      <vt:lpstr>Arial</vt:lpstr>
      <vt:lpstr>Pacifico</vt:lpstr>
      <vt:lpstr>Bungee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70</cp:revision>
  <dcterms:created xsi:type="dcterms:W3CDTF">2024-02-18T05:14:35Z</dcterms:created>
  <dcterms:modified xsi:type="dcterms:W3CDTF">2025-10-21T14:47:11Z</dcterms:modified>
</cp:coreProperties>
</file>